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44"/>
  </p:notesMasterIdLst>
  <p:handoutMasterIdLst>
    <p:handoutMasterId r:id="rId45"/>
  </p:handoutMasterIdLst>
  <p:sldIdLst>
    <p:sldId id="567" r:id="rId9"/>
    <p:sldId id="609" r:id="rId10"/>
    <p:sldId id="284" r:id="rId11"/>
    <p:sldId id="587" r:id="rId12"/>
    <p:sldId id="607" r:id="rId13"/>
    <p:sldId id="613" r:id="rId14"/>
    <p:sldId id="608" r:id="rId15"/>
    <p:sldId id="611" r:id="rId16"/>
    <p:sldId id="612" r:id="rId17"/>
    <p:sldId id="281" r:id="rId18"/>
    <p:sldId id="282" r:id="rId19"/>
    <p:sldId id="622" r:id="rId20"/>
    <p:sldId id="627" r:id="rId21"/>
    <p:sldId id="629" r:id="rId22"/>
    <p:sldId id="614" r:id="rId23"/>
    <p:sldId id="615" r:id="rId24"/>
    <p:sldId id="616" r:id="rId25"/>
    <p:sldId id="619" r:id="rId26"/>
    <p:sldId id="620" r:id="rId27"/>
    <p:sldId id="640" r:id="rId28"/>
    <p:sldId id="641" r:id="rId29"/>
    <p:sldId id="642" r:id="rId30"/>
    <p:sldId id="621" r:id="rId31"/>
    <p:sldId id="624" r:id="rId32"/>
    <p:sldId id="623" r:id="rId33"/>
    <p:sldId id="625" r:id="rId34"/>
    <p:sldId id="632" r:id="rId35"/>
    <p:sldId id="633" r:id="rId36"/>
    <p:sldId id="639" r:id="rId37"/>
    <p:sldId id="638" r:id="rId38"/>
    <p:sldId id="634" r:id="rId39"/>
    <p:sldId id="635" r:id="rId40"/>
    <p:sldId id="636" r:id="rId41"/>
    <p:sldId id="643" r:id="rId42"/>
    <p:sldId id="644" r:id="rId43"/>
  </p:sldIdLst>
  <p:sldSz cx="12192000" cy="6858000"/>
  <p:notesSz cx="6645275" cy="9775825"/>
  <p:custDataLst>
    <p:tags r:id="rId46"/>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609"/>
            <p14:sldId id="284"/>
            <p14:sldId id="587"/>
            <p14:sldId id="607"/>
            <p14:sldId id="613"/>
            <p14:sldId id="608"/>
            <p14:sldId id="611"/>
            <p14:sldId id="612"/>
            <p14:sldId id="281"/>
            <p14:sldId id="282"/>
            <p14:sldId id="622"/>
            <p14:sldId id="627"/>
            <p14:sldId id="629"/>
            <p14:sldId id="614"/>
            <p14:sldId id="615"/>
            <p14:sldId id="616"/>
            <p14:sldId id="619"/>
            <p14:sldId id="620"/>
            <p14:sldId id="640"/>
            <p14:sldId id="641"/>
            <p14:sldId id="642"/>
            <p14:sldId id="621"/>
            <p14:sldId id="624"/>
            <p14:sldId id="623"/>
            <p14:sldId id="625"/>
            <p14:sldId id="632"/>
            <p14:sldId id="633"/>
            <p14:sldId id="639"/>
            <p14:sldId id="638"/>
            <p14:sldId id="634"/>
            <p14:sldId id="635"/>
            <p14:sldId id="636"/>
            <p14:sldId id="643"/>
            <p14:sldId id="644"/>
          </p14:sldIdLst>
        </p14:section>
      </p14:sectionLst>
    </p:ex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CEF9"/>
    <a:srgbClr val="03EAB3"/>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1D749-E1FE-B2F4-0ABD-15A1F3F07D09}" v="2" dt="2023-01-20T18:22:52.124"/>
    <p1510:client id="{547112EC-234C-E1E3-7FF0-E8C84A768E3D}" v="39" dt="2023-01-23T11:57:58.683"/>
    <p1510:client id="{AF6E1734-E1C1-EBFC-5B7B-80CC23D0FD56}" v="22" dt="2023-01-25T14:19:37.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10" y="67"/>
      </p:cViewPr>
      <p:guideLst>
        <p:guide pos="3840"/>
        <p:guide orient="horz" pos="377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gs" Target="tags/tag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es, Sian" userId="S::sdavies@qa.com::2114892d-b2c8-46b3-b11d-23163ed0cb1f" providerId="AD" clId="Web-{547112EC-234C-E1E3-7FF0-E8C84A768E3D}"/>
    <pc:docChg chg="addSld modSld modSection">
      <pc:chgData name="Davies, Sian" userId="S::sdavies@qa.com::2114892d-b2c8-46b3-b11d-23163ed0cb1f" providerId="AD" clId="Web-{547112EC-234C-E1E3-7FF0-E8C84A768E3D}" dt="2023-01-23T11:57:38.777" v="33" actId="20577"/>
      <pc:docMkLst>
        <pc:docMk/>
      </pc:docMkLst>
      <pc:sldChg chg="modSp">
        <pc:chgData name="Davies, Sian" userId="S::sdavies@qa.com::2114892d-b2c8-46b3-b11d-23163ed0cb1f" providerId="AD" clId="Web-{547112EC-234C-E1E3-7FF0-E8C84A768E3D}" dt="2023-01-23T11:52:03.707" v="7" actId="20577"/>
        <pc:sldMkLst>
          <pc:docMk/>
          <pc:sldMk cId="496740518" sldId="615"/>
        </pc:sldMkLst>
        <pc:spChg chg="mod">
          <ac:chgData name="Davies, Sian" userId="S::sdavies@qa.com::2114892d-b2c8-46b3-b11d-23163ed0cb1f" providerId="AD" clId="Web-{547112EC-234C-E1E3-7FF0-E8C84A768E3D}" dt="2023-01-23T11:52:03.707" v="7" actId="20577"/>
          <ac:spMkLst>
            <pc:docMk/>
            <pc:sldMk cId="496740518" sldId="615"/>
            <ac:spMk id="2" creationId="{28FF1B6B-EF54-4D32-AD2A-72BCE653EB6D}"/>
          </ac:spMkLst>
        </pc:spChg>
      </pc:sldChg>
      <pc:sldChg chg="modSp">
        <pc:chgData name="Davies, Sian" userId="S::sdavies@qa.com::2114892d-b2c8-46b3-b11d-23163ed0cb1f" providerId="AD" clId="Web-{547112EC-234C-E1E3-7FF0-E8C84A768E3D}" dt="2023-01-23T11:57:38.777" v="33" actId="20577"/>
        <pc:sldMkLst>
          <pc:docMk/>
          <pc:sldMk cId="3543445063" sldId="628"/>
        </pc:sldMkLst>
        <pc:spChg chg="mod">
          <ac:chgData name="Davies, Sian" userId="S::sdavies@qa.com::2114892d-b2c8-46b3-b11d-23163ed0cb1f" providerId="AD" clId="Web-{547112EC-234C-E1E3-7FF0-E8C84A768E3D}" dt="2023-01-23T11:57:38.777" v="33" actId="20577"/>
          <ac:spMkLst>
            <pc:docMk/>
            <pc:sldMk cId="3543445063" sldId="628"/>
            <ac:spMk id="2" creationId="{28FF1B6B-EF54-4D32-AD2A-72BCE653EB6D}"/>
          </ac:spMkLst>
        </pc:spChg>
      </pc:sldChg>
      <pc:sldChg chg="addSp delSp modSp add replId">
        <pc:chgData name="Davies, Sian" userId="S::sdavies@qa.com::2114892d-b2c8-46b3-b11d-23163ed0cb1f" providerId="AD" clId="Web-{547112EC-234C-E1E3-7FF0-E8C84A768E3D}" dt="2023-01-23T11:57:18.182" v="29" actId="20577"/>
        <pc:sldMkLst>
          <pc:docMk/>
          <pc:sldMk cId="3606514838" sldId="640"/>
        </pc:sldMkLst>
        <pc:spChg chg="mod">
          <ac:chgData name="Davies, Sian" userId="S::sdavies@qa.com::2114892d-b2c8-46b3-b11d-23163ed0cb1f" providerId="AD" clId="Web-{547112EC-234C-E1E3-7FF0-E8C84A768E3D}" dt="2023-01-23T11:57:18.182" v="29" actId="20577"/>
          <ac:spMkLst>
            <pc:docMk/>
            <pc:sldMk cId="3606514838" sldId="640"/>
            <ac:spMk id="2" creationId="{28FF1B6B-EF54-4D32-AD2A-72BCE653EB6D}"/>
          </ac:spMkLst>
        </pc:spChg>
        <pc:graphicFrameChg chg="del">
          <ac:chgData name="Davies, Sian" userId="S::sdavies@qa.com::2114892d-b2c8-46b3-b11d-23163ed0cb1f" providerId="AD" clId="Web-{547112EC-234C-E1E3-7FF0-E8C84A768E3D}" dt="2023-01-23T11:52:57.677" v="11"/>
          <ac:graphicFrameMkLst>
            <pc:docMk/>
            <pc:sldMk cId="3606514838" sldId="640"/>
            <ac:graphicFrameMk id="5" creationId="{A04AA458-8E3F-B752-962A-0687D802876E}"/>
          </ac:graphicFrameMkLst>
        </pc:graphicFrameChg>
        <pc:graphicFrameChg chg="del modGraphic">
          <ac:chgData name="Davies, Sian" userId="S::sdavies@qa.com::2114892d-b2c8-46b3-b11d-23163ed0cb1f" providerId="AD" clId="Web-{547112EC-234C-E1E3-7FF0-E8C84A768E3D}" dt="2023-01-23T11:53:06.068" v="13"/>
          <ac:graphicFrameMkLst>
            <pc:docMk/>
            <pc:sldMk cId="3606514838" sldId="640"/>
            <ac:graphicFrameMk id="6" creationId="{6F796E18-B68C-DE1E-D3DD-86CF639F790B}"/>
          </ac:graphicFrameMkLst>
        </pc:graphicFrameChg>
        <pc:picChg chg="add mod">
          <ac:chgData name="Davies, Sian" userId="S::sdavies@qa.com::2114892d-b2c8-46b3-b11d-23163ed0cb1f" providerId="AD" clId="Web-{547112EC-234C-E1E3-7FF0-E8C84A768E3D}" dt="2023-01-23T11:56:57.854" v="25" actId="14100"/>
          <ac:picMkLst>
            <pc:docMk/>
            <pc:sldMk cId="3606514838" sldId="640"/>
            <ac:picMk id="3" creationId="{1A60B36E-4A22-A419-3AEB-45A698CB9430}"/>
          </ac:picMkLst>
        </pc:picChg>
      </pc:sldChg>
    </pc:docChg>
  </pc:docChgLst>
  <pc:docChgLst>
    <pc:chgData name="Davies, Sian" userId="S::sdavies@qa.com::2114892d-b2c8-46b3-b11d-23163ed0cb1f" providerId="AD" clId="Web-{AF6E1734-E1C1-EBFC-5B7B-80CC23D0FD56}"/>
    <pc:docChg chg="modSld">
      <pc:chgData name="Davies, Sian" userId="S::sdavies@qa.com::2114892d-b2c8-46b3-b11d-23163ed0cb1f" providerId="AD" clId="Web-{AF6E1734-E1C1-EBFC-5B7B-80CC23D0FD56}" dt="2023-01-25T14:19:27.169" v="274" actId="1076"/>
      <pc:docMkLst>
        <pc:docMk/>
      </pc:docMkLst>
      <pc:sldChg chg="addSp">
        <pc:chgData name="Davies, Sian" userId="S::sdavies@qa.com::2114892d-b2c8-46b3-b11d-23163ed0cb1f" providerId="AD" clId="Web-{AF6E1734-E1C1-EBFC-5B7B-80CC23D0FD56}" dt="2023-01-25T10:51:16.610" v="5"/>
        <pc:sldMkLst>
          <pc:docMk/>
          <pc:sldMk cId="817055047" sldId="281"/>
        </pc:sldMkLst>
        <pc:picChg chg="add">
          <ac:chgData name="Davies, Sian" userId="S::sdavies@qa.com::2114892d-b2c8-46b3-b11d-23163ed0cb1f" providerId="AD" clId="Web-{AF6E1734-E1C1-EBFC-5B7B-80CC23D0FD56}" dt="2023-01-25T10:51:16.610" v="5"/>
          <ac:picMkLst>
            <pc:docMk/>
            <pc:sldMk cId="817055047" sldId="281"/>
            <ac:picMk id="5" creationId="{D1092966-3A83-8CDA-AA7F-8AC36D9BAFE6}"/>
          </ac:picMkLst>
        </pc:picChg>
      </pc:sldChg>
      <pc:sldChg chg="modNotes">
        <pc:chgData name="Davies, Sian" userId="S::sdavies@qa.com::2114892d-b2c8-46b3-b11d-23163ed0cb1f" providerId="AD" clId="Web-{AF6E1734-E1C1-EBFC-5B7B-80CC23D0FD56}" dt="2023-01-25T11:29:04.092" v="267"/>
        <pc:sldMkLst>
          <pc:docMk/>
          <pc:sldMk cId="2402277508" sldId="567"/>
        </pc:sldMkLst>
      </pc:sldChg>
      <pc:sldChg chg="addSp modSp">
        <pc:chgData name="Davies, Sian" userId="S::sdavies@qa.com::2114892d-b2c8-46b3-b11d-23163ed0cb1f" providerId="AD" clId="Web-{AF6E1734-E1C1-EBFC-5B7B-80CC23D0FD56}" dt="2023-01-25T10:40:16.478" v="4" actId="1076"/>
        <pc:sldMkLst>
          <pc:docMk/>
          <pc:sldMk cId="2091809101" sldId="607"/>
        </pc:sldMkLst>
        <pc:spChg chg="mod">
          <ac:chgData name="Davies, Sian" userId="S::sdavies@qa.com::2114892d-b2c8-46b3-b11d-23163ed0cb1f" providerId="AD" clId="Web-{AF6E1734-E1C1-EBFC-5B7B-80CC23D0FD56}" dt="2023-01-25T10:35:08.780" v="0" actId="20577"/>
          <ac:spMkLst>
            <pc:docMk/>
            <pc:sldMk cId="2091809101" sldId="607"/>
            <ac:spMk id="2" creationId="{1EC37B94-252B-4C77-90C1-1E4790A9F55D}"/>
          </ac:spMkLst>
        </pc:spChg>
        <pc:picChg chg="add mod">
          <ac:chgData name="Davies, Sian" userId="S::sdavies@qa.com::2114892d-b2c8-46b3-b11d-23163ed0cb1f" providerId="AD" clId="Web-{AF6E1734-E1C1-EBFC-5B7B-80CC23D0FD56}" dt="2023-01-25T10:40:16.478" v="4" actId="1076"/>
          <ac:picMkLst>
            <pc:docMk/>
            <pc:sldMk cId="2091809101" sldId="607"/>
            <ac:picMk id="3" creationId="{D6E480C4-287C-A100-BCB5-8B900E584617}"/>
          </ac:picMkLst>
        </pc:picChg>
      </pc:sldChg>
      <pc:sldChg chg="addSp modSp">
        <pc:chgData name="Davies, Sian" userId="S::sdavies@qa.com::2114892d-b2c8-46b3-b11d-23163ed0cb1f" providerId="AD" clId="Web-{AF6E1734-E1C1-EBFC-5B7B-80CC23D0FD56}" dt="2023-01-25T14:19:27.169" v="274" actId="1076"/>
        <pc:sldMkLst>
          <pc:docMk/>
          <pc:sldMk cId="2765884054" sldId="616"/>
        </pc:sldMkLst>
        <pc:picChg chg="add mod">
          <ac:chgData name="Davies, Sian" userId="S::sdavies@qa.com::2114892d-b2c8-46b3-b11d-23163ed0cb1f" providerId="AD" clId="Web-{AF6E1734-E1C1-EBFC-5B7B-80CC23D0FD56}" dt="2023-01-25T14:19:27.169" v="274" actId="1076"/>
          <ac:picMkLst>
            <pc:docMk/>
            <pc:sldMk cId="2765884054" sldId="616"/>
            <ac:picMk id="5" creationId="{1E79035A-7409-EC11-E865-DFCBE21FDA6E}"/>
          </ac:picMkLst>
        </pc:picChg>
      </pc:sldChg>
      <pc:sldChg chg="addSp delSp modSp">
        <pc:chgData name="Davies, Sian" userId="S::sdavies@qa.com::2114892d-b2c8-46b3-b11d-23163ed0cb1f" providerId="AD" clId="Web-{AF6E1734-E1C1-EBFC-5B7B-80CC23D0FD56}" dt="2023-01-25T14:19:13.591" v="272"/>
        <pc:sldMkLst>
          <pc:docMk/>
          <pc:sldMk cId="486945884" sldId="620"/>
        </pc:sldMkLst>
        <pc:graphicFrameChg chg="modGraphic">
          <ac:chgData name="Davies, Sian" userId="S::sdavies@qa.com::2114892d-b2c8-46b3-b11d-23163ed0cb1f" providerId="AD" clId="Web-{AF6E1734-E1C1-EBFC-5B7B-80CC23D0FD56}" dt="2023-01-25T12:37:47.971" v="270"/>
          <ac:graphicFrameMkLst>
            <pc:docMk/>
            <pc:sldMk cId="486945884" sldId="620"/>
            <ac:graphicFrameMk id="5" creationId="{A04AA458-8E3F-B752-962A-0687D802876E}"/>
          </ac:graphicFrameMkLst>
        </pc:graphicFrameChg>
        <pc:picChg chg="add del">
          <ac:chgData name="Davies, Sian" userId="S::sdavies@qa.com::2114892d-b2c8-46b3-b11d-23163ed0cb1f" providerId="AD" clId="Web-{AF6E1734-E1C1-EBFC-5B7B-80CC23D0FD56}" dt="2023-01-25T14:19:13.591" v="272"/>
          <ac:picMkLst>
            <pc:docMk/>
            <pc:sldMk cId="486945884" sldId="620"/>
            <ac:picMk id="7" creationId="{3516CC2B-EF1E-0CC4-73CB-1360F40B6432}"/>
          </ac:picMkLst>
        </pc:picChg>
      </pc:sldChg>
      <pc:sldChg chg="modSp">
        <pc:chgData name="Davies, Sian" userId="S::sdavies@qa.com::2114892d-b2c8-46b3-b11d-23163ed0cb1f" providerId="AD" clId="Web-{AF6E1734-E1C1-EBFC-5B7B-80CC23D0FD56}" dt="2023-01-25T11:12:12.475" v="8" actId="20577"/>
        <pc:sldMkLst>
          <pc:docMk/>
          <pc:sldMk cId="292512344" sldId="622"/>
        </pc:sldMkLst>
        <pc:spChg chg="mod">
          <ac:chgData name="Davies, Sian" userId="S::sdavies@qa.com::2114892d-b2c8-46b3-b11d-23163ed0cb1f" providerId="AD" clId="Web-{AF6E1734-E1C1-EBFC-5B7B-80CC23D0FD56}" dt="2023-01-25T11:12:12.475" v="8" actId="20577"/>
          <ac:spMkLst>
            <pc:docMk/>
            <pc:sldMk cId="292512344" sldId="622"/>
            <ac:spMk id="3" creationId="{8EE8ACF9-D1A8-4397-8DA3-8F4D843583B6}"/>
          </ac:spMkLst>
        </pc:spChg>
      </pc:sldChg>
      <pc:sldChg chg="addSp modSp">
        <pc:chgData name="Davies, Sian" userId="S::sdavies@qa.com::2114892d-b2c8-46b3-b11d-23163ed0cb1f" providerId="AD" clId="Web-{AF6E1734-E1C1-EBFC-5B7B-80CC23D0FD56}" dt="2023-01-25T11:26:30.854" v="10"/>
        <pc:sldMkLst>
          <pc:docMk/>
          <pc:sldMk cId="4028171813" sldId="629"/>
        </pc:sldMkLst>
        <pc:picChg chg="add">
          <ac:chgData name="Davies, Sian" userId="S::sdavies@qa.com::2114892d-b2c8-46b3-b11d-23163ed0cb1f" providerId="AD" clId="Web-{AF6E1734-E1C1-EBFC-5B7B-80CC23D0FD56}" dt="2023-01-25T11:26:30.854" v="10"/>
          <ac:picMkLst>
            <pc:docMk/>
            <pc:sldMk cId="4028171813" sldId="629"/>
            <ac:picMk id="3" creationId="{471A05BE-125E-D48D-14D8-87159375441D}"/>
          </ac:picMkLst>
        </pc:picChg>
        <pc:picChg chg="mod">
          <ac:chgData name="Davies, Sian" userId="S::sdavies@qa.com::2114892d-b2c8-46b3-b11d-23163ed0cb1f" providerId="AD" clId="Web-{AF6E1734-E1C1-EBFC-5B7B-80CC23D0FD56}" dt="2023-01-25T11:26:22.136" v="9" actId="1076"/>
          <ac:picMkLst>
            <pc:docMk/>
            <pc:sldMk cId="4028171813" sldId="629"/>
            <ac:picMk id="7" creationId="{30D0F37B-21FA-7D66-E4AB-61DCE297DE8B}"/>
          </ac:picMkLst>
        </pc:picChg>
      </pc:sldChg>
      <pc:sldChg chg="addSp">
        <pc:chgData name="Davies, Sian" userId="S::sdavies@qa.com::2114892d-b2c8-46b3-b11d-23163ed0cb1f" providerId="AD" clId="Web-{AF6E1734-E1C1-EBFC-5B7B-80CC23D0FD56}" dt="2023-01-25T13:45:35.647" v="271"/>
        <pc:sldMkLst>
          <pc:docMk/>
          <pc:sldMk cId="475152155" sldId="635"/>
        </pc:sldMkLst>
        <pc:picChg chg="add">
          <ac:chgData name="Davies, Sian" userId="S::sdavies@qa.com::2114892d-b2c8-46b3-b11d-23163ed0cb1f" providerId="AD" clId="Web-{AF6E1734-E1C1-EBFC-5B7B-80CC23D0FD56}" dt="2023-01-25T13:45:35.647" v="271"/>
          <ac:picMkLst>
            <pc:docMk/>
            <pc:sldMk cId="475152155" sldId="635"/>
            <ac:picMk id="5" creationId="{F5585A8E-595A-BDBF-FB96-E4E7DE725EF5}"/>
          </ac:picMkLst>
        </pc:picChg>
      </pc:sldChg>
    </pc:docChg>
  </pc:docChgLst>
  <pc:docChgLst>
    <pc:chgData name="Thomas, Paul" userId="S::pthomas@qa.com::07944b0d-1103-47c2-954d-171e68fbf062" providerId="AD" clId="Web-{DFB74264-C70A-2496-DE31-17A8689FEEF7}"/>
    <pc:docChg chg="modSld">
      <pc:chgData name="Thomas, Paul" userId="S::pthomas@qa.com::07944b0d-1103-47c2-954d-171e68fbf062" providerId="AD" clId="Web-{DFB74264-C70A-2496-DE31-17A8689FEEF7}" dt="2023-01-19T09:42:16.767" v="186"/>
      <pc:docMkLst>
        <pc:docMk/>
      </pc:docMkLst>
      <pc:sldChg chg="modNotes">
        <pc:chgData name="Thomas, Paul" userId="S::pthomas@qa.com::07944b0d-1103-47c2-954d-171e68fbf062" providerId="AD" clId="Web-{DFB74264-C70A-2496-DE31-17A8689FEEF7}" dt="2023-01-19T09:17:46.888" v="50"/>
        <pc:sldMkLst>
          <pc:docMk/>
          <pc:sldMk cId="817055047" sldId="281"/>
        </pc:sldMkLst>
      </pc:sldChg>
      <pc:sldChg chg="modNotes">
        <pc:chgData name="Thomas, Paul" userId="S::pthomas@qa.com::07944b0d-1103-47c2-954d-171e68fbf062" providerId="AD" clId="Web-{DFB74264-C70A-2496-DE31-17A8689FEEF7}" dt="2023-01-19T09:05:51.263" v="3"/>
        <pc:sldMkLst>
          <pc:docMk/>
          <pc:sldMk cId="2650188830" sldId="608"/>
        </pc:sldMkLst>
      </pc:sldChg>
      <pc:sldChg chg="modNotes">
        <pc:chgData name="Thomas, Paul" userId="S::pthomas@qa.com::07944b0d-1103-47c2-954d-171e68fbf062" providerId="AD" clId="Web-{DFB74264-C70A-2496-DE31-17A8689FEEF7}" dt="2023-01-19T09:09:12.323" v="7"/>
        <pc:sldMkLst>
          <pc:docMk/>
          <pc:sldMk cId="2898165771" sldId="612"/>
        </pc:sldMkLst>
      </pc:sldChg>
      <pc:sldChg chg="modNotes">
        <pc:chgData name="Thomas, Paul" userId="S::pthomas@qa.com::07944b0d-1103-47c2-954d-171e68fbf062" providerId="AD" clId="Web-{DFB74264-C70A-2496-DE31-17A8689FEEF7}" dt="2023-01-19T09:36:05.227" v="153"/>
        <pc:sldMkLst>
          <pc:docMk/>
          <pc:sldMk cId="496740518" sldId="615"/>
        </pc:sldMkLst>
      </pc:sldChg>
      <pc:sldChg chg="modNotes">
        <pc:chgData name="Thomas, Paul" userId="S::pthomas@qa.com::07944b0d-1103-47c2-954d-171e68fbf062" providerId="AD" clId="Web-{DFB74264-C70A-2496-DE31-17A8689FEEF7}" dt="2023-01-19T09:36:27.947" v="156"/>
        <pc:sldMkLst>
          <pc:docMk/>
          <pc:sldMk cId="486945884" sldId="620"/>
        </pc:sldMkLst>
      </pc:sldChg>
      <pc:sldChg chg="modNotes">
        <pc:chgData name="Thomas, Paul" userId="S::pthomas@qa.com::07944b0d-1103-47c2-954d-171e68fbf062" providerId="AD" clId="Web-{DFB74264-C70A-2496-DE31-17A8689FEEF7}" dt="2023-01-19T09:21:37.013" v="55"/>
        <pc:sldMkLst>
          <pc:docMk/>
          <pc:sldMk cId="292512344" sldId="622"/>
        </pc:sldMkLst>
      </pc:sldChg>
      <pc:sldChg chg="modNotes">
        <pc:chgData name="Thomas, Paul" userId="S::pthomas@qa.com::07944b0d-1103-47c2-954d-171e68fbf062" providerId="AD" clId="Web-{DFB74264-C70A-2496-DE31-17A8689FEEF7}" dt="2023-01-19T09:39:03.208" v="181"/>
        <pc:sldMkLst>
          <pc:docMk/>
          <pc:sldMk cId="1602096461" sldId="623"/>
        </pc:sldMkLst>
      </pc:sldChg>
      <pc:sldChg chg="modNotes">
        <pc:chgData name="Thomas, Paul" userId="S::pthomas@qa.com::07944b0d-1103-47c2-954d-171e68fbf062" providerId="AD" clId="Web-{DFB74264-C70A-2496-DE31-17A8689FEEF7}" dt="2023-01-19T09:42:16.767" v="186"/>
        <pc:sldMkLst>
          <pc:docMk/>
          <pc:sldMk cId="3329190231" sldId="625"/>
        </pc:sldMkLst>
      </pc:sldChg>
      <pc:sldChg chg="modNotes">
        <pc:chgData name="Thomas, Paul" userId="S::pthomas@qa.com::07944b0d-1103-47c2-954d-171e68fbf062" providerId="AD" clId="Web-{DFB74264-C70A-2496-DE31-17A8689FEEF7}" dt="2023-01-19T09:28:52.026" v="115"/>
        <pc:sldMkLst>
          <pc:docMk/>
          <pc:sldMk cId="531656944" sldId="627"/>
        </pc:sldMkLst>
      </pc:sldChg>
      <pc:sldChg chg="modNotes">
        <pc:chgData name="Thomas, Paul" userId="S::pthomas@qa.com::07944b0d-1103-47c2-954d-171e68fbf062" providerId="AD" clId="Web-{DFB74264-C70A-2496-DE31-17A8689FEEF7}" dt="2023-01-19T09:35:02.473" v="147"/>
        <pc:sldMkLst>
          <pc:docMk/>
          <pc:sldMk cId="4028171813" sldId="629"/>
        </pc:sldMkLst>
      </pc:sldChg>
    </pc:docChg>
  </pc:docChgLst>
  <pc:docChgLst>
    <pc:chgData name="Davies, Sian" userId="S::sdavies@qa.com::2114892d-b2c8-46b3-b11d-23163ed0cb1f" providerId="AD" clId="Web-{32D1D749-E1FE-B2F4-0ABD-15A1F3F07D09}"/>
    <pc:docChg chg="addSld delSld modSection">
      <pc:chgData name="Davies, Sian" userId="S::sdavies@qa.com::2114892d-b2c8-46b3-b11d-23163ed0cb1f" providerId="AD" clId="Web-{32D1D749-E1FE-B2F4-0ABD-15A1F3F07D09}" dt="2023-01-20T18:22:52.077" v="1"/>
      <pc:docMkLst>
        <pc:docMk/>
      </pc:docMkLst>
      <pc:sldChg chg="add del">
        <pc:chgData name="Davies, Sian" userId="S::sdavies@qa.com::2114892d-b2c8-46b3-b11d-23163ed0cb1f" providerId="AD" clId="Web-{32D1D749-E1FE-B2F4-0ABD-15A1F3F07D09}" dt="2023-01-20T18:22:52.077" v="1"/>
        <pc:sldMkLst>
          <pc:docMk/>
          <pc:sldMk cId="3543445063" sldId="6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F31C8-CFA4-4AAA-AB1D-AE34EB2473F0}"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GB"/>
        </a:p>
      </dgm:t>
    </dgm:pt>
    <dgm:pt modelId="{8F692E34-7887-4CA8-8775-573DFA675760}">
      <dgm:prSet phldrT="[Text]" custT="1"/>
      <dgm:spPr>
        <a:solidFill>
          <a:schemeClr val="accent3"/>
        </a:solidFill>
      </dgm:spPr>
      <dgm:t>
        <a:bodyPr/>
        <a:lstStyle/>
        <a:p>
          <a:r>
            <a:rPr lang="en-GB" sz="3200"/>
            <a:t>Analysis</a:t>
          </a:r>
        </a:p>
      </dgm:t>
    </dgm:pt>
    <dgm:pt modelId="{364CA042-D767-41F8-87AF-D97B012EED14}" type="parTrans" cxnId="{C77EF29C-7BC3-49AA-BCE5-86F09C59AE09}">
      <dgm:prSet/>
      <dgm:spPr/>
      <dgm:t>
        <a:bodyPr/>
        <a:lstStyle/>
        <a:p>
          <a:endParaRPr lang="en-GB"/>
        </a:p>
      </dgm:t>
    </dgm:pt>
    <dgm:pt modelId="{75BD030A-57B4-483C-A32C-1A57B8EF80F8}" type="sibTrans" cxnId="{C77EF29C-7BC3-49AA-BCE5-86F09C59AE09}">
      <dgm:prSet/>
      <dgm:spPr/>
      <dgm:t>
        <a:bodyPr/>
        <a:lstStyle/>
        <a:p>
          <a:endParaRPr lang="en-GB"/>
        </a:p>
      </dgm:t>
    </dgm:pt>
    <dgm:pt modelId="{03481203-7E53-477E-BA5E-D78F144CA90A}">
      <dgm:prSet phldrT="[Text]" custT="1"/>
      <dgm:spPr>
        <a:solidFill>
          <a:schemeClr val="accent4"/>
        </a:solidFill>
      </dgm:spPr>
      <dgm:t>
        <a:bodyPr/>
        <a:lstStyle/>
        <a:p>
          <a:r>
            <a:rPr lang="en-GB" sz="3200"/>
            <a:t>Design</a:t>
          </a:r>
        </a:p>
      </dgm:t>
    </dgm:pt>
    <dgm:pt modelId="{49B9D546-6347-4197-AC09-B43448940A21}" type="parTrans" cxnId="{384F19FE-0751-4079-A8CC-DDC3C4AC9FB8}">
      <dgm:prSet/>
      <dgm:spPr/>
      <dgm:t>
        <a:bodyPr/>
        <a:lstStyle/>
        <a:p>
          <a:endParaRPr lang="en-GB"/>
        </a:p>
      </dgm:t>
    </dgm:pt>
    <dgm:pt modelId="{6DF9FD3D-28C7-4B9A-817D-21B49CC2BE87}" type="sibTrans" cxnId="{384F19FE-0751-4079-A8CC-DDC3C4AC9FB8}">
      <dgm:prSet/>
      <dgm:spPr/>
      <dgm:t>
        <a:bodyPr/>
        <a:lstStyle/>
        <a:p>
          <a:endParaRPr lang="en-GB"/>
        </a:p>
      </dgm:t>
    </dgm:pt>
    <dgm:pt modelId="{B6F629F9-384F-4E29-A1EB-2D20B79912D2}">
      <dgm:prSet phldrT="[Text]" custT="1"/>
      <dgm:spPr>
        <a:solidFill>
          <a:schemeClr val="accent6"/>
        </a:solidFill>
      </dgm:spPr>
      <dgm:t>
        <a:bodyPr/>
        <a:lstStyle/>
        <a:p>
          <a:r>
            <a:rPr lang="en-GB" sz="3200"/>
            <a:t>Build</a:t>
          </a:r>
        </a:p>
      </dgm:t>
    </dgm:pt>
    <dgm:pt modelId="{12FA9081-9BF3-4631-91B0-A4153FC5943A}" type="parTrans" cxnId="{3EA1CC3E-94B2-459A-A45F-1788CCA8DEFE}">
      <dgm:prSet/>
      <dgm:spPr/>
      <dgm:t>
        <a:bodyPr/>
        <a:lstStyle/>
        <a:p>
          <a:endParaRPr lang="en-GB"/>
        </a:p>
      </dgm:t>
    </dgm:pt>
    <dgm:pt modelId="{3352B4B7-E01D-4F57-AAAC-1489F67F6BBE}" type="sibTrans" cxnId="{3EA1CC3E-94B2-459A-A45F-1788CCA8DEFE}">
      <dgm:prSet/>
      <dgm:spPr/>
      <dgm:t>
        <a:bodyPr/>
        <a:lstStyle/>
        <a:p>
          <a:endParaRPr lang="en-GB"/>
        </a:p>
      </dgm:t>
    </dgm:pt>
    <dgm:pt modelId="{FAD65056-E99B-4E29-8F65-E1516E6571A7}">
      <dgm:prSet phldrT="[Text]" custT="1"/>
      <dgm:spPr>
        <a:solidFill>
          <a:schemeClr val="accent3"/>
        </a:solidFill>
      </dgm:spPr>
      <dgm:t>
        <a:bodyPr/>
        <a:lstStyle/>
        <a:p>
          <a:r>
            <a:rPr lang="en-GB" sz="3200"/>
            <a:t>Test</a:t>
          </a:r>
        </a:p>
      </dgm:t>
    </dgm:pt>
    <dgm:pt modelId="{786C36DB-BE2C-40C1-B571-2790E45D90F8}" type="parTrans" cxnId="{9757D926-12DC-4CE6-9CF6-C840C6F5EF7A}">
      <dgm:prSet/>
      <dgm:spPr/>
      <dgm:t>
        <a:bodyPr/>
        <a:lstStyle/>
        <a:p>
          <a:endParaRPr lang="en-GB"/>
        </a:p>
      </dgm:t>
    </dgm:pt>
    <dgm:pt modelId="{C91B4D91-1ACA-4D4E-9C8F-3336C14224B4}" type="sibTrans" cxnId="{9757D926-12DC-4CE6-9CF6-C840C6F5EF7A}">
      <dgm:prSet/>
      <dgm:spPr/>
      <dgm:t>
        <a:bodyPr/>
        <a:lstStyle/>
        <a:p>
          <a:endParaRPr lang="en-GB"/>
        </a:p>
      </dgm:t>
    </dgm:pt>
    <dgm:pt modelId="{888D92EF-62C7-424A-AAA5-6ADF68E625C2}">
      <dgm:prSet phldrT="[Text]" custT="1"/>
      <dgm:spPr>
        <a:solidFill>
          <a:schemeClr val="accent6"/>
        </a:solidFill>
      </dgm:spPr>
      <dgm:t>
        <a:bodyPr/>
        <a:lstStyle/>
        <a:p>
          <a:r>
            <a:rPr lang="en-GB" sz="3200"/>
            <a:t>Deploy</a:t>
          </a:r>
        </a:p>
      </dgm:t>
    </dgm:pt>
    <dgm:pt modelId="{C5990BC8-7408-4316-8024-E3CD0311DF9B}" type="parTrans" cxnId="{F8A54C7F-58ED-42E1-8957-E0792EEC3B0E}">
      <dgm:prSet/>
      <dgm:spPr/>
      <dgm:t>
        <a:bodyPr/>
        <a:lstStyle/>
        <a:p>
          <a:endParaRPr lang="en-GB"/>
        </a:p>
      </dgm:t>
    </dgm:pt>
    <dgm:pt modelId="{5991CE41-23D7-4C5E-968B-593E8D49FCB3}" type="sibTrans" cxnId="{F8A54C7F-58ED-42E1-8957-E0792EEC3B0E}">
      <dgm:prSet/>
      <dgm:spPr/>
      <dgm:t>
        <a:bodyPr/>
        <a:lstStyle/>
        <a:p>
          <a:endParaRPr lang="en-GB"/>
        </a:p>
      </dgm:t>
    </dgm:pt>
    <dgm:pt modelId="{A9327319-917A-4EF1-B061-6112FEA00615}" type="pres">
      <dgm:prSet presAssocID="{1DEF31C8-CFA4-4AAA-AB1D-AE34EB2473F0}" presName="Name0" presStyleCnt="0">
        <dgm:presLayoutVars>
          <dgm:dir/>
          <dgm:resizeHandles val="exact"/>
        </dgm:presLayoutVars>
      </dgm:prSet>
      <dgm:spPr/>
    </dgm:pt>
    <dgm:pt modelId="{05478A46-BE67-4BAF-BBE9-D4D5AA3E915C}" type="pres">
      <dgm:prSet presAssocID="{1DEF31C8-CFA4-4AAA-AB1D-AE34EB2473F0}" presName="cycle" presStyleCnt="0"/>
      <dgm:spPr/>
    </dgm:pt>
    <dgm:pt modelId="{59885A44-03E4-43D5-BBCC-19AC1E06468F}" type="pres">
      <dgm:prSet presAssocID="{8F692E34-7887-4CA8-8775-573DFA675760}" presName="nodeFirstNode" presStyleLbl="node1" presStyleIdx="0" presStyleCnt="5" custScaleX="111884" custRadScaleRad="99913" custRadScaleInc="163">
        <dgm:presLayoutVars>
          <dgm:bulletEnabled val="1"/>
        </dgm:presLayoutVars>
      </dgm:prSet>
      <dgm:spPr/>
    </dgm:pt>
    <dgm:pt modelId="{33C7EF6B-0989-4EB7-91A8-8D375C478406}" type="pres">
      <dgm:prSet presAssocID="{75BD030A-57B4-483C-A32C-1A57B8EF80F8}" presName="sibTransFirstNode" presStyleLbl="bgShp" presStyleIdx="0" presStyleCnt="1"/>
      <dgm:spPr/>
    </dgm:pt>
    <dgm:pt modelId="{973A7A32-AF3B-48B6-B643-2DF7E086CA46}" type="pres">
      <dgm:prSet presAssocID="{03481203-7E53-477E-BA5E-D78F144CA90A}" presName="nodeFollowingNodes" presStyleLbl="node1" presStyleIdx="1" presStyleCnt="5" custScaleX="111884" custRadScaleRad="100135" custRadScaleInc="130">
        <dgm:presLayoutVars>
          <dgm:bulletEnabled val="1"/>
        </dgm:presLayoutVars>
      </dgm:prSet>
      <dgm:spPr/>
    </dgm:pt>
    <dgm:pt modelId="{2C6C0BB3-F33E-43FE-A9FF-73C2888FF469}" type="pres">
      <dgm:prSet presAssocID="{B6F629F9-384F-4E29-A1EB-2D20B79912D2}" presName="nodeFollowingNodes" presStyleLbl="node1" presStyleIdx="2" presStyleCnt="5" custScaleX="111884" custRadScaleRad="102131" custRadScaleInc="-2668">
        <dgm:presLayoutVars>
          <dgm:bulletEnabled val="1"/>
        </dgm:presLayoutVars>
      </dgm:prSet>
      <dgm:spPr/>
    </dgm:pt>
    <dgm:pt modelId="{67356231-76CE-4183-A1B6-B706A6EA923C}" type="pres">
      <dgm:prSet presAssocID="{FAD65056-E99B-4E29-8F65-E1516E6571A7}" presName="nodeFollowingNodes" presStyleLbl="node1" presStyleIdx="3" presStyleCnt="5" custScaleX="111884" custRadScaleRad="104612" custRadScaleInc="5552">
        <dgm:presLayoutVars>
          <dgm:bulletEnabled val="1"/>
        </dgm:presLayoutVars>
      </dgm:prSet>
      <dgm:spPr/>
    </dgm:pt>
    <dgm:pt modelId="{11DCFDDC-897D-4100-A703-BD6B6FC38940}" type="pres">
      <dgm:prSet presAssocID="{888D92EF-62C7-424A-AAA5-6ADF68E625C2}" presName="nodeFollowingNodes" presStyleLbl="node1" presStyleIdx="4" presStyleCnt="5" custScaleX="111884" custRadScaleRad="99811" custRadScaleInc="-29">
        <dgm:presLayoutVars>
          <dgm:bulletEnabled val="1"/>
        </dgm:presLayoutVars>
      </dgm:prSet>
      <dgm:spPr/>
    </dgm:pt>
  </dgm:ptLst>
  <dgm:cxnLst>
    <dgm:cxn modelId="{7E068905-CF67-4C3B-963A-B1E7D403CA5D}" type="presOf" srcId="{B6F629F9-384F-4E29-A1EB-2D20B79912D2}" destId="{2C6C0BB3-F33E-43FE-A9FF-73C2888FF469}" srcOrd="0" destOrd="0" presId="urn:microsoft.com/office/officeart/2005/8/layout/cycle3"/>
    <dgm:cxn modelId="{8052C815-A56E-4295-912B-D9F696A797A5}" type="presOf" srcId="{888D92EF-62C7-424A-AAA5-6ADF68E625C2}" destId="{11DCFDDC-897D-4100-A703-BD6B6FC38940}" srcOrd="0" destOrd="0" presId="urn:microsoft.com/office/officeart/2005/8/layout/cycle3"/>
    <dgm:cxn modelId="{9A39241F-940F-4A4C-827F-0698B43A3200}" type="presOf" srcId="{1DEF31C8-CFA4-4AAA-AB1D-AE34EB2473F0}" destId="{A9327319-917A-4EF1-B061-6112FEA00615}" srcOrd="0" destOrd="0" presId="urn:microsoft.com/office/officeart/2005/8/layout/cycle3"/>
    <dgm:cxn modelId="{CCA1C520-8F78-499E-A275-200249A46444}" type="presOf" srcId="{8F692E34-7887-4CA8-8775-573DFA675760}" destId="{59885A44-03E4-43D5-BBCC-19AC1E06468F}" srcOrd="0" destOrd="0" presId="urn:microsoft.com/office/officeart/2005/8/layout/cycle3"/>
    <dgm:cxn modelId="{9757D926-12DC-4CE6-9CF6-C840C6F5EF7A}" srcId="{1DEF31C8-CFA4-4AAA-AB1D-AE34EB2473F0}" destId="{FAD65056-E99B-4E29-8F65-E1516E6571A7}" srcOrd="3" destOrd="0" parTransId="{786C36DB-BE2C-40C1-B571-2790E45D90F8}" sibTransId="{C91B4D91-1ACA-4D4E-9C8F-3336C14224B4}"/>
    <dgm:cxn modelId="{110C6E38-BE5E-490E-B08A-99E0356A77A1}" type="presOf" srcId="{FAD65056-E99B-4E29-8F65-E1516E6571A7}" destId="{67356231-76CE-4183-A1B6-B706A6EA923C}" srcOrd="0" destOrd="0" presId="urn:microsoft.com/office/officeart/2005/8/layout/cycle3"/>
    <dgm:cxn modelId="{3EA1CC3E-94B2-459A-A45F-1788CCA8DEFE}" srcId="{1DEF31C8-CFA4-4AAA-AB1D-AE34EB2473F0}" destId="{B6F629F9-384F-4E29-A1EB-2D20B79912D2}" srcOrd="2" destOrd="0" parTransId="{12FA9081-9BF3-4631-91B0-A4153FC5943A}" sibTransId="{3352B4B7-E01D-4F57-AAAC-1489F67F6BBE}"/>
    <dgm:cxn modelId="{F8A54C7F-58ED-42E1-8957-E0792EEC3B0E}" srcId="{1DEF31C8-CFA4-4AAA-AB1D-AE34EB2473F0}" destId="{888D92EF-62C7-424A-AAA5-6ADF68E625C2}" srcOrd="4" destOrd="0" parTransId="{C5990BC8-7408-4316-8024-E3CD0311DF9B}" sibTransId="{5991CE41-23D7-4C5E-968B-593E8D49FCB3}"/>
    <dgm:cxn modelId="{A1F48F93-F82A-41D1-8F40-46BE5A270992}" type="presOf" srcId="{03481203-7E53-477E-BA5E-D78F144CA90A}" destId="{973A7A32-AF3B-48B6-B643-2DF7E086CA46}" srcOrd="0" destOrd="0" presId="urn:microsoft.com/office/officeart/2005/8/layout/cycle3"/>
    <dgm:cxn modelId="{C77EF29C-7BC3-49AA-BCE5-86F09C59AE09}" srcId="{1DEF31C8-CFA4-4AAA-AB1D-AE34EB2473F0}" destId="{8F692E34-7887-4CA8-8775-573DFA675760}" srcOrd="0" destOrd="0" parTransId="{364CA042-D767-41F8-87AF-D97B012EED14}" sibTransId="{75BD030A-57B4-483C-A32C-1A57B8EF80F8}"/>
    <dgm:cxn modelId="{EB5AE0AE-75C0-4D5E-8659-F878B5158333}" type="presOf" srcId="{75BD030A-57B4-483C-A32C-1A57B8EF80F8}" destId="{33C7EF6B-0989-4EB7-91A8-8D375C478406}" srcOrd="0" destOrd="0" presId="urn:microsoft.com/office/officeart/2005/8/layout/cycle3"/>
    <dgm:cxn modelId="{384F19FE-0751-4079-A8CC-DDC3C4AC9FB8}" srcId="{1DEF31C8-CFA4-4AAA-AB1D-AE34EB2473F0}" destId="{03481203-7E53-477E-BA5E-D78F144CA90A}" srcOrd="1" destOrd="0" parTransId="{49B9D546-6347-4197-AC09-B43448940A21}" sibTransId="{6DF9FD3D-28C7-4B9A-817D-21B49CC2BE87}"/>
    <dgm:cxn modelId="{CDC686FE-D3A3-4964-AB23-6188F5BA8988}" type="presParOf" srcId="{A9327319-917A-4EF1-B061-6112FEA00615}" destId="{05478A46-BE67-4BAF-BBE9-D4D5AA3E915C}" srcOrd="0" destOrd="0" presId="urn:microsoft.com/office/officeart/2005/8/layout/cycle3"/>
    <dgm:cxn modelId="{9872E415-C0FD-41D4-9197-1848E118E9AA}" type="presParOf" srcId="{05478A46-BE67-4BAF-BBE9-D4D5AA3E915C}" destId="{59885A44-03E4-43D5-BBCC-19AC1E06468F}" srcOrd="0" destOrd="0" presId="urn:microsoft.com/office/officeart/2005/8/layout/cycle3"/>
    <dgm:cxn modelId="{C27B4647-C347-4CFB-B684-ED4AF3F2BD2E}" type="presParOf" srcId="{05478A46-BE67-4BAF-BBE9-D4D5AA3E915C}" destId="{33C7EF6B-0989-4EB7-91A8-8D375C478406}" srcOrd="1" destOrd="0" presId="urn:microsoft.com/office/officeart/2005/8/layout/cycle3"/>
    <dgm:cxn modelId="{1F395061-97E7-42C3-B170-3E5DEE26971D}" type="presParOf" srcId="{05478A46-BE67-4BAF-BBE9-D4D5AA3E915C}" destId="{973A7A32-AF3B-48B6-B643-2DF7E086CA46}" srcOrd="2" destOrd="0" presId="urn:microsoft.com/office/officeart/2005/8/layout/cycle3"/>
    <dgm:cxn modelId="{E0B3ADC9-B9EA-487E-9223-C4F110C0E2C1}" type="presParOf" srcId="{05478A46-BE67-4BAF-BBE9-D4D5AA3E915C}" destId="{2C6C0BB3-F33E-43FE-A9FF-73C2888FF469}" srcOrd="3" destOrd="0" presId="urn:microsoft.com/office/officeart/2005/8/layout/cycle3"/>
    <dgm:cxn modelId="{9D485C1C-4BCA-45C6-BDDA-A96AC4035576}" type="presParOf" srcId="{05478A46-BE67-4BAF-BBE9-D4D5AA3E915C}" destId="{67356231-76CE-4183-A1B6-B706A6EA923C}" srcOrd="4" destOrd="0" presId="urn:microsoft.com/office/officeart/2005/8/layout/cycle3"/>
    <dgm:cxn modelId="{C1C6CE24-D3C7-40F3-96B5-24989E99A3D0}" type="presParOf" srcId="{05478A46-BE67-4BAF-BBE9-D4D5AA3E915C}" destId="{11DCFDDC-897D-4100-A703-BD6B6FC3894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7EF6B-0989-4EB7-91A8-8D375C478406}">
      <dsp:nvSpPr>
        <dsp:cNvPr id="0" name=""/>
        <dsp:cNvSpPr/>
      </dsp:nvSpPr>
      <dsp:spPr>
        <a:xfrm>
          <a:off x="1195992" y="-96106"/>
          <a:ext cx="4052918" cy="4052918"/>
        </a:xfrm>
        <a:prstGeom prst="circularArrow">
          <a:avLst>
            <a:gd name="adj1" fmla="val 5544"/>
            <a:gd name="adj2" fmla="val 330680"/>
            <a:gd name="adj3" fmla="val 13528290"/>
            <a:gd name="adj4" fmla="val 17538588"/>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85A44-03E4-43D5-BBCC-19AC1E06468F}">
      <dsp:nvSpPr>
        <dsp:cNvPr id="0" name=""/>
        <dsp:cNvSpPr/>
      </dsp:nvSpPr>
      <dsp:spPr>
        <a:xfrm>
          <a:off x="2174181" y="1759"/>
          <a:ext cx="2096540" cy="936926"/>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Analysis</a:t>
          </a:r>
        </a:p>
      </dsp:txBody>
      <dsp:txXfrm>
        <a:off x="2219918" y="47496"/>
        <a:ext cx="2005066" cy="845452"/>
      </dsp:txXfrm>
    </dsp:sp>
    <dsp:sp modelId="{973A7A32-AF3B-48B6-B643-2DF7E086CA46}">
      <dsp:nvSpPr>
        <dsp:cNvPr id="0" name=""/>
        <dsp:cNvSpPr/>
      </dsp:nvSpPr>
      <dsp:spPr>
        <a:xfrm>
          <a:off x="3817912" y="1196016"/>
          <a:ext cx="2096540" cy="936926"/>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Design</a:t>
          </a:r>
        </a:p>
      </dsp:txBody>
      <dsp:txXfrm>
        <a:off x="3863649" y="1241753"/>
        <a:ext cx="2005066" cy="845452"/>
      </dsp:txXfrm>
    </dsp:sp>
    <dsp:sp modelId="{2C6C0BB3-F33E-43FE-A9FF-73C2888FF469}">
      <dsp:nvSpPr>
        <dsp:cNvPr id="0" name=""/>
        <dsp:cNvSpPr/>
      </dsp:nvSpPr>
      <dsp:spPr>
        <a:xfrm>
          <a:off x="3248253" y="3127073"/>
          <a:ext cx="2096540" cy="936926"/>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Build</a:t>
          </a:r>
        </a:p>
      </dsp:txBody>
      <dsp:txXfrm>
        <a:off x="3293990" y="3172810"/>
        <a:ext cx="2005066" cy="845452"/>
      </dsp:txXfrm>
    </dsp:sp>
    <dsp:sp modelId="{67356231-76CE-4183-A1B6-B706A6EA923C}">
      <dsp:nvSpPr>
        <dsp:cNvPr id="0" name=""/>
        <dsp:cNvSpPr/>
      </dsp:nvSpPr>
      <dsp:spPr>
        <a:xfrm>
          <a:off x="1025298" y="3127073"/>
          <a:ext cx="2096540" cy="936926"/>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Test</a:t>
          </a:r>
        </a:p>
      </dsp:txBody>
      <dsp:txXfrm>
        <a:off x="1071035" y="3172810"/>
        <a:ext cx="2005066" cy="845452"/>
      </dsp:txXfrm>
    </dsp:sp>
    <dsp:sp modelId="{11DCFDDC-897D-4100-A703-BD6B6FC38940}">
      <dsp:nvSpPr>
        <dsp:cNvPr id="0" name=""/>
        <dsp:cNvSpPr/>
      </dsp:nvSpPr>
      <dsp:spPr>
        <a:xfrm>
          <a:off x="530445" y="1196003"/>
          <a:ext cx="2096540" cy="936926"/>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Deploy</a:t>
          </a:r>
        </a:p>
      </dsp:txBody>
      <dsp:txXfrm>
        <a:off x="576182" y="1241740"/>
        <a:ext cx="2005066" cy="8454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04/04/2023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04/04/2023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ontserrat" panose="00000500000000000000" pitchFamily="2" charset="0"/>
        <a:ea typeface="+mn-ea"/>
        <a:cs typeface="+mn-cs"/>
      </a:defRPr>
    </a:lvl1pPr>
    <a:lvl2pPr marL="457189" algn="l" defTabSz="914377" rtl="0" eaLnBrk="1" latinLnBrk="0" hangingPunct="1">
      <a:defRPr sz="1200" kern="1200">
        <a:solidFill>
          <a:schemeClr val="tx1"/>
        </a:solidFill>
        <a:latin typeface="Montserrat" panose="00000500000000000000" pitchFamily="2" charset="0"/>
        <a:ea typeface="+mn-ea"/>
        <a:cs typeface="+mn-cs"/>
      </a:defRPr>
    </a:lvl2pPr>
    <a:lvl3pPr marL="914377" algn="l" defTabSz="914377" rtl="0" eaLnBrk="1" latinLnBrk="0" hangingPunct="1">
      <a:defRPr sz="1200" kern="1200">
        <a:solidFill>
          <a:schemeClr val="tx1"/>
        </a:solidFill>
        <a:latin typeface="Montserrat" panose="00000500000000000000" pitchFamily="2" charset="0"/>
        <a:ea typeface="+mn-ea"/>
        <a:cs typeface="+mn-cs"/>
      </a:defRPr>
    </a:lvl3pPr>
    <a:lvl4pPr marL="1371566" algn="l" defTabSz="914377" rtl="0" eaLnBrk="1" latinLnBrk="0" hangingPunct="1">
      <a:defRPr sz="1200" kern="1200">
        <a:solidFill>
          <a:schemeClr val="tx1"/>
        </a:solidFill>
        <a:latin typeface="Montserrat" panose="00000500000000000000" pitchFamily="2" charset="0"/>
        <a:ea typeface="+mn-ea"/>
        <a:cs typeface="+mn-cs"/>
      </a:defRPr>
    </a:lvl4pPr>
    <a:lvl5pPr marL="1828754" algn="l" defTabSz="914377" rtl="0" eaLnBrk="1" latinLnBrk="0" hangingPunct="1">
      <a:defRPr sz="1200" kern="1200">
        <a:solidFill>
          <a:schemeClr val="tx1"/>
        </a:solidFill>
        <a:latin typeface="Montserrat" panose="00000500000000000000"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ntegrate.io/blog/5-ways-to-load-data-into-aw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ws.amazon.com/blogs/storage/easily-ingest-data-into-aws-for-building-data-lakes-archiving-and-mo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Note to instructor: When you see a MIRO symbol this means there is a </a:t>
            </a:r>
            <a:r>
              <a:rPr lang="en-US" err="1">
                <a:latin typeface="Calibri"/>
                <a:cs typeface="Calibri"/>
              </a:rPr>
              <a:t>miro</a:t>
            </a:r>
            <a:r>
              <a:rPr lang="en-US">
                <a:latin typeface="Calibri"/>
                <a:cs typeface="Calibri"/>
              </a:rPr>
              <a:t> activity to support the slide with some interaction for students. Ensure you get a copy of the miro board before running the class.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716882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we consider networking in the cloud in comparison to doing this traditionally on-premise there are some differences to be aware of.</a:t>
            </a:r>
          </a:p>
          <a:p>
            <a:endParaRPr lang="en-GB"/>
          </a:p>
          <a:p>
            <a:r>
              <a:rPr lang="en-GB"/>
              <a:t>There is no access to the physical network, everything is presented to us as a virtual layer. This means any configuration options we have are what the cloud provider gives us.</a:t>
            </a:r>
          </a:p>
          <a:p>
            <a:r>
              <a:rPr lang="en-GB"/>
              <a:t>On-premise we may also use mixtures of routers and switches to segment traffic into separate broadcast and collision domains respectfully. We do not/cannot broadcast in the cloud and do not have access to switches. All of this traffic management is done for us.</a:t>
            </a:r>
          </a:p>
          <a:p>
            <a:r>
              <a:rPr lang="en-GB"/>
              <a:t>As, just like most things in the cloud, network services are based on a consumption model then often we are not restricted by the physical capacity of the network, we are restricted by the capacity of what we purchase. E.g. what is the throughput of a single NAT Gateway or a supported network speed of an EC2 instance.</a:t>
            </a:r>
          </a:p>
          <a:p>
            <a:r>
              <a:rPr lang="en-GB">
                <a:latin typeface="Montserrat"/>
              </a:rPr>
              <a:t>It is therefore important, especially what we are talking about large volumes of data needing to be transmitted at higher velocity that we research service capacity well, otherwise we may introduce unwanted latency</a:t>
            </a:r>
          </a:p>
          <a:p>
            <a:endParaRPr lang="en-GB"/>
          </a:p>
          <a:p>
            <a:r>
              <a:rPr lang="en-GB"/>
              <a:t>A VPC – Virtual Private Cloud is AWS’s virtual network offering. The VPC is scoped to the region and is created within an account. You are allowed 5 by default but more can be requested if required.</a:t>
            </a:r>
          </a:p>
          <a:p>
            <a:endParaRPr lang="en-GB"/>
          </a:p>
          <a:p>
            <a:r>
              <a:rPr lang="en-GB"/>
              <a:t>Conceptually think of a VPC as a bubble – nothing goes in or out unless you punch a hole in it. But we want to do that very carefully as we don’t want it to burst!</a:t>
            </a:r>
          </a:p>
          <a:p>
            <a:endParaRPr lang="en-GB"/>
          </a:p>
          <a:p>
            <a:r>
              <a:rPr lang="en-GB">
                <a:latin typeface="Montserrat"/>
              </a:rPr>
              <a:t>If we create an </a:t>
            </a:r>
            <a:r>
              <a:rPr lang="en-GB" i="1">
                <a:latin typeface="Montserrat"/>
              </a:rPr>
              <a:t>Instance </a:t>
            </a:r>
            <a:r>
              <a:rPr lang="en-GB">
                <a:latin typeface="Montserrat"/>
              </a:rPr>
              <a:t> </a:t>
            </a:r>
            <a:r>
              <a:rPr lang="en-GB" i="0">
                <a:latin typeface="Montserrat"/>
              </a:rPr>
              <a:t>it must have a VPC, we cannot create an EC2 without one. </a:t>
            </a:r>
            <a:endParaRPr lang="en-GB">
              <a:latin typeface="Montserrat"/>
            </a:endParaRPr>
          </a:p>
          <a:p>
            <a:r>
              <a:rPr lang="en-GB" i="1">
                <a:latin typeface="Montserrat"/>
              </a:rPr>
              <a:t>Note however that not all services sit within a VPC. Services like DynamoDB, S3 etc sit on the AWS network and do not require a VPC.</a:t>
            </a:r>
          </a:p>
          <a:p>
            <a:r>
              <a:rPr lang="en-GB" i="0">
                <a:latin typeface="Montserrat"/>
              </a:rPr>
              <a:t>If we create an EC2 (or more) within a VPC it will likely wish to communicate with other EC2s in the same VPC</a:t>
            </a:r>
            <a:r>
              <a:rPr lang="en-GB">
                <a:latin typeface="Montserrat"/>
              </a:rPr>
              <a:t>,</a:t>
            </a:r>
            <a:r>
              <a:rPr lang="en-GB" i="0">
                <a:latin typeface="Montserrat"/>
              </a:rPr>
              <a:t> and AWS and non-AWS Services outside of that VPC.</a:t>
            </a:r>
          </a:p>
          <a:p>
            <a:endParaRPr lang="en-GB" i="0"/>
          </a:p>
          <a:p>
            <a:r>
              <a:rPr lang="en-GB" i="0"/>
              <a:t>Within the VPC, even across subnets, the EC2s can directly talk to each other. However if we wish to talk outside of the VPC we need to ‘punch a hole in our bubble’. This can be done with Gateways, VPC Endpoints, VPN tunnels and peering connections etc.</a:t>
            </a:r>
          </a:p>
          <a:p>
            <a:endParaRPr lang="en-GB"/>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Tree>
    <p:extLst>
      <p:ext uri="{BB962C8B-B14F-4D97-AF65-F5344CB8AC3E}">
        <p14:creationId xmlns:p14="http://schemas.microsoft.com/office/powerpoint/2010/main" val="473473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The cloud provides a number of options for management.</a:t>
            </a:r>
          </a:p>
          <a:p>
            <a:endParaRPr lang="en-GB"/>
          </a:p>
          <a:p>
            <a:r>
              <a:rPr lang="en-GB">
                <a:latin typeface="Montserrat"/>
              </a:rPr>
              <a:t>Some prefer to use a GUI based management tool, is the provided web dashboard/console (3rd party tools exist). We simple login with our username/password and based on our current permissions we can manage the cloud services.</a:t>
            </a:r>
          </a:p>
          <a:p>
            <a:endParaRPr lang="en-GB"/>
          </a:p>
          <a:p>
            <a:r>
              <a:rPr lang="en-GB">
                <a:latin typeface="Montserrat"/>
              </a:rPr>
              <a:t>Others prefer or need to do their work via an API. Using a language specific SDK, which makes the crafting of the API calls easier, we can either interact with the cloud services directly to create, manage and destroy them or create programmatic solution and write applications that interact with the cloud</a:t>
            </a:r>
          </a:p>
          <a:p>
            <a:endParaRPr lang="en-GB"/>
          </a:p>
          <a:p>
            <a:r>
              <a:rPr lang="en-GB">
                <a:latin typeface="Montserrat"/>
              </a:rPr>
              <a:t>A variation on this is using the CLI. By using a predefined set of commands and passing API calls in the background, again we can use this to create, manage and destroy resources. We may do this as a series of one-line commands or create entire scripts that may be executed from the command line. you would need to be comfortable with CLI syntax to use this. </a:t>
            </a:r>
          </a:p>
          <a:p>
            <a:endParaRPr lang="en-GB"/>
          </a:p>
          <a:p>
            <a:r>
              <a:rPr lang="en-GB"/>
              <a:t>If we choose to use the CLI there are a number of ways we may initialise and access the command line. </a:t>
            </a:r>
          </a:p>
          <a:p>
            <a:r>
              <a:rPr lang="en-GB">
                <a:latin typeface="Montserrat"/>
              </a:rPr>
              <a:t>The Cloud Provider may offer an ability to remote into an instance and run its CLI in a more secure and controlled way; via a bastion host (Azure – a managed jump box) or by tunnelling in the connection through a services such as AWS Session Manager. In both these cases we do not go directly to the instance but via another service where the connection can be controlled and inspected, providing another layer of protection.</a:t>
            </a:r>
          </a:p>
          <a:p>
            <a:endParaRPr lang="en-GB"/>
          </a:p>
          <a:p>
            <a:r>
              <a:rPr lang="en-GB">
                <a:latin typeface="Montserrat"/>
              </a:rPr>
              <a:t>A browser based option may be available in your region for the cloud provider. This enables a CLI to be opened hosted by the cloud provider and not on your local system or remote server – Cloud Shell</a:t>
            </a:r>
          </a:p>
          <a:p>
            <a:endParaRPr lang="en-GB"/>
          </a:p>
          <a:p>
            <a:r>
              <a:rPr lang="en-GB"/>
              <a:t>To give more control and flexibility, especially when wanting to interact with local tools, applications and files you may opt to have the CLI installed on your local PC or Server.</a:t>
            </a:r>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a:p>
        </p:txBody>
      </p:sp>
    </p:spTree>
    <p:extLst>
      <p:ext uri="{BB962C8B-B14F-4D97-AF65-F5344CB8AC3E}">
        <p14:creationId xmlns:p14="http://schemas.microsoft.com/office/powerpoint/2010/main" val="215285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err="1"/>
              <a:t>CloudShell</a:t>
            </a:r>
            <a:r>
              <a:rPr lang="en-GB"/>
              <a:t> to provide browser based access to the AWS CLI environment – perhaps your laptop doesn’t support the AWS CLI because of security policies or you are temporarily working from another system</a:t>
            </a:r>
          </a:p>
          <a:p>
            <a:pPr marL="457200" lvl="1" indent="0">
              <a:buFont typeface="Arial" panose="020B0604020202020204" pitchFamily="34" charset="0"/>
              <a:buNone/>
            </a:pPr>
            <a:r>
              <a:rPr lang="en-GB"/>
              <a:t>	</a:t>
            </a:r>
            <a:r>
              <a:rPr lang="en-GB" i="1"/>
              <a:t>https://aws.amazon.com/cloudshell/</a:t>
            </a:r>
          </a:p>
          <a:p>
            <a:r>
              <a:rPr lang="en-GB"/>
              <a:t> </a:t>
            </a:r>
          </a:p>
          <a:p>
            <a:r>
              <a:rPr lang="en-GB"/>
              <a:t>If you do not need access from your local laptop or server you may use </a:t>
            </a:r>
            <a:r>
              <a:rPr lang="en-GB" i="1" err="1"/>
              <a:t>CloudShell</a:t>
            </a:r>
            <a:r>
              <a:rPr lang="en-GB" i="1"/>
              <a:t>.</a:t>
            </a:r>
          </a:p>
          <a:p>
            <a:endParaRPr lang="en-GB" i="1"/>
          </a:p>
          <a:p>
            <a:r>
              <a:rPr lang="en-GB" i="0">
                <a:latin typeface="Montserrat"/>
              </a:rPr>
              <a:t>First time you select the </a:t>
            </a:r>
            <a:r>
              <a:rPr lang="en-GB" i="0" err="1">
                <a:latin typeface="Montserrat"/>
              </a:rPr>
              <a:t>cloudshell</a:t>
            </a:r>
            <a:r>
              <a:rPr lang="en-GB" i="0">
                <a:latin typeface="Montserrat"/>
              </a:rPr>
              <a:t> icon (as arrowed) an environment will be setup for you. This will provide all the tools you need to run the CLI from within a browser. You may now mange the </a:t>
            </a:r>
            <a:r>
              <a:rPr lang="en-GB">
                <a:latin typeface="Montserrat"/>
              </a:rPr>
              <a:t>cloud </a:t>
            </a:r>
            <a:r>
              <a:rPr lang="en-GB" i="0">
                <a:latin typeface="Montserrat"/>
              </a:rPr>
              <a:t>environment in a similar way to running the CLI from your local machine.</a:t>
            </a:r>
          </a:p>
          <a:p>
            <a:endParaRPr lang="en-GB" i="0"/>
          </a:p>
          <a:p>
            <a:r>
              <a:rPr lang="en-GB" i="0"/>
              <a:t>The shell will run in the security context of your user or role you are currently using. There is no need to setup credentials.</a:t>
            </a:r>
          </a:p>
          <a:p>
            <a:endParaRPr lang="en-GB" i="0"/>
          </a:p>
          <a:p>
            <a:r>
              <a:rPr lang="en-GB" b="1" i="0">
                <a:latin typeface="Montserrat"/>
              </a:rPr>
              <a:t>OR</a:t>
            </a:r>
            <a:r>
              <a:rPr lang="en-GB" i="0">
                <a:latin typeface="Montserrat"/>
              </a:rPr>
              <a:t> if you want to </a:t>
            </a:r>
            <a:r>
              <a:rPr lang="en-GB">
                <a:latin typeface="Montserrat"/>
              </a:rPr>
              <a:t>install and use</a:t>
            </a:r>
            <a:r>
              <a:rPr lang="en-GB" i="0">
                <a:latin typeface="Montserrat"/>
              </a:rPr>
              <a:t> the CLI from your local machine</a:t>
            </a:r>
            <a:r>
              <a:rPr lang="en-GB">
                <a:latin typeface="Montserrat"/>
              </a:rPr>
              <a:t>:</a:t>
            </a:r>
          </a:p>
          <a:p>
            <a:r>
              <a:rPr lang="en-GB">
                <a:latin typeface="Montserrat"/>
              </a:rPr>
              <a:t> When using the cli the first thing to do is to do the setup.</a:t>
            </a:r>
            <a:endParaRPr lang="en-GB"/>
          </a:p>
          <a:p>
            <a:endParaRPr lang="en-GB"/>
          </a:p>
          <a:p>
            <a:r>
              <a:rPr lang="en-GB"/>
              <a:t>The AWS CLI files for credentials and configuration are stored within a </a:t>
            </a:r>
            <a:r>
              <a:rPr lang="en-GB" b="1"/>
              <a:t>.</a:t>
            </a:r>
            <a:r>
              <a:rPr lang="en-GB" b="1" err="1"/>
              <a:t>aws</a:t>
            </a:r>
            <a:r>
              <a:rPr lang="en-GB" b="1"/>
              <a:t> </a:t>
            </a:r>
            <a:r>
              <a:rPr lang="en-GB"/>
              <a:t>hidden folder that is in the root of you Linux home directory or the root of the windows profile. </a:t>
            </a:r>
          </a:p>
          <a:p>
            <a:endParaRPr lang="en-GB"/>
          </a:p>
          <a:p>
            <a:r>
              <a:rPr lang="en-GB">
                <a:latin typeface="Montserrat"/>
              </a:rPr>
              <a:t>These files can be edited directly but may be setup using </a:t>
            </a:r>
            <a:r>
              <a:rPr lang="en-GB" b="1" i="1">
                <a:latin typeface="Montserrat"/>
              </a:rPr>
              <a:t>AWS Configure</a:t>
            </a:r>
            <a:r>
              <a:rPr lang="en-GB" i="1">
                <a:latin typeface="Montserrat"/>
              </a:rPr>
              <a:t>. </a:t>
            </a:r>
            <a:r>
              <a:rPr lang="en-GB" i="0">
                <a:latin typeface="Montserrat"/>
              </a:rPr>
              <a:t>The credentials are setup by passing a Key and Secret that is created for the purpose of programmatic access from within the IAM console. The config file can be used to setup extra profiles, set output, default region etc</a:t>
            </a:r>
          </a:p>
          <a:p>
            <a:endParaRPr lang="en-GB" i="0"/>
          </a:p>
          <a:p>
            <a:r>
              <a:rPr lang="en-GB" i="0"/>
              <a:t>Running AWS configure and providing credentials at each prompt: (if you make a mistake, run AWS configure again to pass correct values in)</a:t>
            </a:r>
          </a:p>
          <a:p>
            <a:endParaRPr lang="en-GB" i="0"/>
          </a:p>
          <a:p>
            <a:r>
              <a:rPr lang="en-GB" i="1">
                <a:latin typeface="Montserrat"/>
              </a:rPr>
              <a:t>[ec2-user@ip-10-1-1-149 ~]$ </a:t>
            </a:r>
            <a:r>
              <a:rPr lang="en-GB" b="1" i="1" err="1">
                <a:latin typeface="Montserrat"/>
              </a:rPr>
              <a:t>aws</a:t>
            </a:r>
            <a:r>
              <a:rPr lang="en-GB" b="1" i="1">
                <a:latin typeface="Montserrat"/>
              </a:rPr>
              <a:t> configure</a:t>
            </a:r>
          </a:p>
          <a:p>
            <a:r>
              <a:rPr lang="en-GB" i="1">
                <a:latin typeface="Montserrat"/>
              </a:rPr>
              <a:t>AWS Access Key ID [None]: </a:t>
            </a:r>
            <a:r>
              <a:rPr lang="en-GB" b="1" i="1">
                <a:latin typeface="Montserrat"/>
              </a:rPr>
              <a:t>AKXXXXXXXXXXXXXXYAZ4</a:t>
            </a:r>
          </a:p>
          <a:p>
            <a:r>
              <a:rPr lang="en-GB" i="1">
                <a:latin typeface="Montserrat"/>
              </a:rPr>
              <a:t>AWS Secret Access Key [None]: </a:t>
            </a:r>
            <a:r>
              <a:rPr lang="en-GB" b="1" i="1">
                <a:latin typeface="Montserrat"/>
              </a:rPr>
              <a:t>YkF0XXXXXXXXXXXXXXXXXXXXXXXXKpz</a:t>
            </a:r>
          </a:p>
          <a:p>
            <a:r>
              <a:rPr lang="en-GB" i="1">
                <a:latin typeface="Montserrat"/>
              </a:rPr>
              <a:t>Default region name [None]: </a:t>
            </a:r>
            <a:r>
              <a:rPr lang="en-GB" b="1" i="1">
                <a:latin typeface="Montserrat"/>
              </a:rPr>
              <a:t>eu-west-1</a:t>
            </a:r>
          </a:p>
          <a:p>
            <a:r>
              <a:rPr lang="en-GB" i="1"/>
              <a:t>Default output format [None]: </a:t>
            </a:r>
          </a:p>
          <a:p>
            <a:r>
              <a:rPr lang="en-GB" i="1"/>
              <a:t>[ec2-user@ip-10-1-1-149 ~]$ </a:t>
            </a:r>
          </a:p>
          <a:p>
            <a:endParaRPr lang="en-GB" i="1"/>
          </a:p>
          <a:p>
            <a:r>
              <a:rPr lang="en-GB" i="1"/>
              <a:t>https://docs.aws.amazon.com/cli/latest/userguide/cli-chap-configure.html</a:t>
            </a:r>
          </a:p>
          <a:p>
            <a:endParaRPr lang="en-GB" i="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193193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you set up your </a:t>
            </a:r>
            <a:r>
              <a:rPr lang="en-GB" err="1"/>
              <a:t>vpc</a:t>
            </a:r>
            <a:r>
              <a:rPr lang="en-GB"/>
              <a:t> you will need to make choices about the data architecture including the servers and services – although they can be added over time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15</a:t>
            </a:fld>
            <a:endParaRPr lang="en-GB"/>
          </a:p>
        </p:txBody>
      </p:sp>
    </p:spTree>
    <p:extLst>
      <p:ext uri="{BB962C8B-B14F-4D97-AF65-F5344CB8AC3E}">
        <p14:creationId xmlns:p14="http://schemas.microsoft.com/office/powerpoint/2010/main" val="2745059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a:t>EC2 - a virtual server that you may configure as you wish. https://aws.amazon.com/blogs/aws/choosing-the-right-ec2-instance-type-for-your-application/</a:t>
            </a:r>
          </a:p>
          <a:p>
            <a:endParaRPr lang="en-GB" i="0"/>
          </a:p>
          <a:p>
            <a:r>
              <a:rPr lang="en-GB" i="1"/>
              <a:t>Note: we also say EC2 instances, there are other types of instances, RDS instances – we cant configure these exactly as we wish, these are a PaaS offering</a:t>
            </a:r>
          </a:p>
          <a:p>
            <a:endParaRPr lang="en-GB" i="0"/>
          </a:p>
          <a:p>
            <a:r>
              <a:rPr lang="en-GB" i="0">
                <a:latin typeface="Montserrat"/>
              </a:rPr>
              <a:t>Lambda – a Function as a Service offering. An event driven function service that runs </a:t>
            </a:r>
            <a:r>
              <a:rPr lang="en-GB">
                <a:latin typeface="Montserrat"/>
              </a:rPr>
              <a:t>and</a:t>
            </a:r>
            <a:r>
              <a:rPr lang="en-GB" i="0">
                <a:latin typeface="Montserrat"/>
              </a:rPr>
              <a:t> hosts your code</a:t>
            </a:r>
          </a:p>
          <a:p>
            <a:endParaRPr lang="en-GB" i="0"/>
          </a:p>
          <a:p>
            <a:r>
              <a:rPr lang="en-GB" i="0">
                <a:latin typeface="Montserrat"/>
              </a:rPr>
              <a:t>Container – You may have heard of docker containers</a:t>
            </a:r>
            <a:r>
              <a:rPr lang="en-GB">
                <a:latin typeface="Montserrat"/>
              </a:rPr>
              <a:t>?</a:t>
            </a:r>
            <a:r>
              <a:rPr lang="en-GB" i="0">
                <a:latin typeface="Montserrat"/>
              </a:rPr>
              <a:t> A form of application virtualisation that provides a standardised, portable environment to run your application code on top of compute.</a:t>
            </a:r>
          </a:p>
          <a:p>
            <a:endParaRPr lang="en-GB" i="0"/>
          </a:p>
          <a:p>
            <a:r>
              <a:rPr lang="en-GB"/>
              <a:t>Virtual server may seem vary familiar to a lot of people as they are common place in on-premise server rooms and data centres as well as used on peoples own laptops to create extra working environments.</a:t>
            </a:r>
          </a:p>
          <a:p>
            <a:r>
              <a:rPr lang="en-GB"/>
              <a:t>In the AWS cloud these servers are implemented as EC2s. They can be provisioned with the configuration of your choice, within the limitations of the service, and can be made fault tolerant and scalable as you increase the number of instances. As these are Infrastructure as a Service (IaaS) models then you have the greatest level of control.</a:t>
            </a:r>
          </a:p>
          <a:p>
            <a:endParaRPr lang="en-GB"/>
          </a:p>
          <a:p>
            <a:r>
              <a:rPr lang="en-GB"/>
              <a:t>You may place you EC2 in a single AZ or spread multiple instances across AZs for greater resiliency. </a:t>
            </a:r>
          </a:p>
          <a:p>
            <a:r>
              <a:rPr lang="en-GB"/>
              <a:t>When choosing to use an EC2 and ‘Launch Instance’ the common option is to create an on-demand instance. This is a true PAYGO model and you pay by this instance or the hour depending on the AMI chosen. This will remain in place until you terminate.</a:t>
            </a:r>
          </a:p>
          <a:p>
            <a:r>
              <a:rPr lang="en-GB"/>
              <a:t>Other billing options include : </a:t>
            </a:r>
          </a:p>
          <a:p>
            <a:r>
              <a:rPr lang="en-GB"/>
              <a:t>To save around 70% of the on-demand price you may contractually agree to pay for an instance (Reserved Instance) or a monthly amount (savings plan) for either 1 or 3 years. </a:t>
            </a:r>
          </a:p>
          <a:p>
            <a:r>
              <a:rPr lang="en-GB"/>
              <a:t>or you may ‘bid’ a price to get a spot instance and save over 80% on the on-demand equivalent cost. However spot instances can be taken away from you if either the price increases and your bid is not great enough or AWS want the instance back due to high demand. </a:t>
            </a:r>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Tree>
    <p:extLst>
      <p:ext uri="{BB962C8B-B14F-4D97-AF65-F5344CB8AC3E}">
        <p14:creationId xmlns:p14="http://schemas.microsoft.com/office/powerpoint/2010/main" val="3859319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663" indent="-347663"/>
            <a:r>
              <a:rPr lang="en-US"/>
              <a:t>Compute is provided as an </a:t>
            </a:r>
            <a:r>
              <a:rPr lang="en-US" i="1"/>
              <a:t>Instance Type </a:t>
            </a:r>
            <a:r>
              <a:rPr lang="en-US"/>
              <a:t>– Size &amp; Family</a:t>
            </a:r>
          </a:p>
          <a:p>
            <a:pPr marL="804863" lvl="1" indent="-347663"/>
            <a:r>
              <a:rPr lang="en-US"/>
              <a:t>Core count</a:t>
            </a:r>
          </a:p>
          <a:p>
            <a:pPr marL="804863" lvl="1" indent="-347663"/>
            <a:r>
              <a:rPr lang="en-US"/>
              <a:t>Memory size</a:t>
            </a:r>
          </a:p>
          <a:p>
            <a:pPr marL="804863" lvl="1" indent="-347663"/>
            <a:r>
              <a:rPr lang="en-US"/>
              <a:t>Storage size and type</a:t>
            </a:r>
          </a:p>
          <a:p>
            <a:pPr marL="804863" lvl="1" indent="-347663"/>
            <a:r>
              <a:rPr lang="en-US"/>
              <a:t>Network performance</a:t>
            </a:r>
          </a:p>
          <a:p>
            <a:pPr marL="804863" lvl="1" indent="-347663"/>
            <a:r>
              <a:rPr lang="en-US"/>
              <a:t>CPU technologies</a:t>
            </a:r>
          </a:p>
          <a:p>
            <a:pPr marL="804863" lvl="1" indent="-347663"/>
            <a:endParaRPr lang="en-US"/>
          </a:p>
          <a:p>
            <a:r>
              <a:rPr lang="en-GB"/>
              <a:t>Choosing an instance type is important as we want the correct type of compute and size. https://aws.amazon.com/ec2/instance-types/</a:t>
            </a:r>
          </a:p>
          <a:p>
            <a:endParaRPr lang="en-GB"/>
          </a:p>
          <a:p>
            <a:r>
              <a:rPr lang="en-GB"/>
              <a:t>Not only think about the amount of RAM or CPU that you require but that balance between them, perhaps you need proportionally more ram for that working set of data in memory? Maybe your working set is relatively small but perform a series of on-the-fly calculations against it. Different families have a different balance to be optimised for a particular role. They also relate to the type of processor being used: intel, AMD, Graviton ARM processors or derivatives of any of these.</a:t>
            </a:r>
          </a:p>
          <a:p>
            <a:pPr marL="347663" indent="-347663"/>
            <a:endParaRPr lang="en-US"/>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Tree>
    <p:extLst>
      <p:ext uri="{BB962C8B-B14F-4D97-AF65-F5344CB8AC3E}">
        <p14:creationId xmlns:p14="http://schemas.microsoft.com/office/powerpoint/2010/main" val="9137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is an example of EC2 family types.</a:t>
            </a:r>
          </a:p>
          <a:p>
            <a:endParaRPr lang="en-GB"/>
          </a:p>
          <a:p>
            <a:r>
              <a:rPr lang="en-GB"/>
              <a:t>For further reference see:</a:t>
            </a:r>
          </a:p>
          <a:p>
            <a:r>
              <a:rPr lang="en-GB"/>
              <a:t>https://aws.amazon.com/ec2/instance-types/</a:t>
            </a:r>
          </a:p>
          <a:p>
            <a:pPr marL="347663" indent="-347663"/>
            <a:endParaRPr lang="en-US"/>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Tree>
    <p:extLst>
      <p:ext uri="{BB962C8B-B14F-4D97-AF65-F5344CB8AC3E}">
        <p14:creationId xmlns:p14="http://schemas.microsoft.com/office/powerpoint/2010/main" val="666266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Traditionally we calculated the amount of resources, CPU &amp; RAM, the processor type that was appropriate and placed an order for physical computer. Then some 2-3 months later it arrived, and if luck only a few more weeks to get it installed and configured. Unfortunately we my have then found out we got the spec wrong!! ….. </a:t>
            </a:r>
            <a:r>
              <a:rPr lang="en-GB" err="1"/>
              <a:t>Ooops</a:t>
            </a:r>
            <a:r>
              <a:rPr lang="en-GB"/>
              <a:t>! (requirements do change)</a:t>
            </a:r>
          </a:p>
          <a:p>
            <a:endParaRPr lang="en-GB"/>
          </a:p>
          <a:p>
            <a:r>
              <a:rPr lang="en-GB"/>
              <a:t>Not to worry, were in the cloud. Change out mind as requirements change we can change our instance type. It may be family because our Database access pattern is different and now I need more of a CPU balance than  RAM. Or maybe I just need more. </a:t>
            </a:r>
          </a:p>
          <a:p>
            <a:endParaRPr lang="en-GB"/>
          </a:p>
          <a:p>
            <a:r>
              <a:rPr lang="en-GB">
                <a:latin typeface="Montserrat"/>
              </a:rPr>
              <a:t>Sizes are based around T-shirt sizing: S M L XL XXL etc. Typically as you go to the next size resources double. But this is not always the case – do your research!</a:t>
            </a:r>
          </a:p>
          <a:p>
            <a:endParaRPr lang="en-GB"/>
          </a:p>
          <a:p>
            <a:r>
              <a:rPr lang="en-GB"/>
              <a:t>If you do need to change your mind then a reboot will be required so that it may find that new hardware on a new server. But it is just a reboot of the EC2, not a complete rebuild</a:t>
            </a:r>
          </a:p>
          <a:p>
            <a:pPr marL="347663" indent="-347663"/>
            <a:endParaRPr lang="en-US"/>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Tree>
    <p:extLst>
      <p:ext uri="{BB962C8B-B14F-4D97-AF65-F5344CB8AC3E}">
        <p14:creationId xmlns:p14="http://schemas.microsoft.com/office/powerpoint/2010/main" val="100276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shown on this slide are some of the </a:t>
            </a:r>
            <a:r>
              <a:rPr lang="en-GB" err="1"/>
              <a:t>aws</a:t>
            </a:r>
            <a:r>
              <a:rPr lang="en-GB"/>
              <a:t> services that could be set up as part of the data architecture </a:t>
            </a:r>
          </a:p>
          <a:p>
            <a:pPr marL="347663" indent="-347663"/>
            <a:endParaRPr lang="en-US"/>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Tree>
    <p:extLst>
      <p:ext uri="{BB962C8B-B14F-4D97-AF65-F5344CB8AC3E}">
        <p14:creationId xmlns:p14="http://schemas.microsoft.com/office/powerpoint/2010/main" val="1465740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5 Ways To Load Data Into AWS | Integrate.io</a:t>
            </a:r>
            <a:endParaRPr lang="en-GB"/>
          </a:p>
          <a:p>
            <a:endParaRPr lang="en-GB"/>
          </a:p>
          <a:p>
            <a:r>
              <a:rPr lang="en-GB">
                <a:hlinkClick r:id="rId4"/>
              </a:rPr>
              <a:t>Easily ingest data into AWS for building data lakes, archiving, and more | AWS Storage Blog (amazon.com)</a:t>
            </a:r>
            <a:endParaRPr lang="en-GB"/>
          </a:p>
          <a:p>
            <a:endParaRPr lang="en-GB"/>
          </a:p>
          <a:p>
            <a:pPr marL="171450" indent="-171450">
              <a:buFontTx/>
              <a:buChar char="-"/>
            </a:pPr>
            <a:r>
              <a:rPr lang="en-GB" err="1"/>
              <a:t>aws</a:t>
            </a:r>
            <a:r>
              <a:rPr lang="en-GB"/>
              <a:t>  storage gateway </a:t>
            </a:r>
          </a:p>
          <a:p>
            <a:pPr marL="171450" indent="-171450">
              <a:buFontTx/>
              <a:buChar char="-"/>
            </a:pPr>
            <a:r>
              <a:rPr lang="en-GB" err="1"/>
              <a:t>aws</a:t>
            </a:r>
            <a:r>
              <a:rPr lang="en-GB"/>
              <a:t> data sync </a:t>
            </a:r>
          </a:p>
          <a:p>
            <a:pPr marL="171450" indent="-171450">
              <a:buFontTx/>
              <a:buChar char="-"/>
            </a:pPr>
            <a:r>
              <a:rPr lang="en-GB" err="1"/>
              <a:t>aws</a:t>
            </a:r>
            <a:r>
              <a:rPr lang="en-GB"/>
              <a:t> </a:t>
            </a:r>
            <a:r>
              <a:rPr lang="en-GB" err="1"/>
              <a:t>snowcone</a:t>
            </a:r>
            <a:r>
              <a:rPr lang="en-GB"/>
              <a:t> and snowball , snowmobile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a:p>
        </p:txBody>
      </p:sp>
    </p:spTree>
    <p:extLst>
      <p:ext uri="{BB962C8B-B14F-4D97-AF65-F5344CB8AC3E}">
        <p14:creationId xmlns:p14="http://schemas.microsoft.com/office/powerpoint/2010/main" val="44329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Depending on the body, institute or cloud provider you work with the definition of the cloud slightly differs. Fundamentally Cloud Services provided on demand services for compute, storage and networking. These services can be part of a Public or Private cloud offering.</a:t>
            </a:r>
          </a:p>
          <a:p>
            <a:endParaRPr lang="en-GB"/>
          </a:p>
          <a:p>
            <a:r>
              <a:rPr lang="en-GB"/>
              <a:t>- Private cloud refers to these on-demand services being made available to a dedicated customer. You may run these cloud services on-premises, in your own datacentre or have a provider provision and manage these where the services you contract to are for your exclusive use.</a:t>
            </a:r>
          </a:p>
          <a:p>
            <a:endParaRPr lang="en-GB"/>
          </a:p>
          <a:p>
            <a:r>
              <a:rPr lang="en-GB"/>
              <a:t>- Public cloud refers to services provided by a cloud provider that not only provisions the physical infrastructure for your use but other customers too. Typically this is a shared tenancy model where the underlying compute is utilised by many customers and providing more efficiency in its use, utilising it to its fullest capacity. However, note that dedicated compute is offered when there is a requirements for isolation of your processes are required.</a:t>
            </a:r>
          </a:p>
          <a:p>
            <a:r>
              <a:rPr lang="en-GB"/>
              <a:t>Public cloud services provide access to their resources through ‘public endpoints’. This doesn’t mean they are open to the public as anonymous access, they are typically secure by default. It means they are available anywhere on the world – globally accessible (note with the use of the correct services it would be possible to put restrictions in place based on geolocation)</a:t>
            </a:r>
          </a:p>
          <a:p>
            <a:endParaRPr lang="en-GB"/>
          </a:p>
          <a:p>
            <a:r>
              <a:rPr lang="en-GB"/>
              <a:t>Another thing to note, the public cloud isn’t ‘</a:t>
            </a:r>
            <a:r>
              <a:rPr lang="en-GB" b="1" i="1"/>
              <a:t>Just</a:t>
            </a:r>
            <a:r>
              <a:rPr lang="en-GB" b="0" i="0"/>
              <a:t> somebody else's computer/datacentre’. This would be simple server hosting, which we have seen for decades. Its much more than that in the way we provision, manage, utilise and design our services. But it is somebody else's compute!</a:t>
            </a:r>
          </a:p>
          <a:p>
            <a:endParaRPr lang="en-GB" b="0" i="0"/>
          </a:p>
          <a:p>
            <a:r>
              <a:rPr lang="en-GB" b="0" i="1"/>
              <a:t>https://12factor.net/ for guidance on cloud native design and usage</a:t>
            </a:r>
          </a:p>
          <a:p>
            <a:endParaRPr lang="en-GB" b="0" i="0"/>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7178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object storage </a:t>
            </a:r>
          </a:p>
          <a:p>
            <a:r>
              <a:rPr lang="en-GB"/>
              <a:t>file storage </a:t>
            </a:r>
          </a:p>
          <a:p>
            <a:r>
              <a:rPr lang="en-GB"/>
              <a:t>block storage </a:t>
            </a:r>
          </a:p>
          <a:p>
            <a:r>
              <a:rPr lang="en-GB"/>
              <a:t>all have different considerations and strengths </a:t>
            </a:r>
          </a:p>
          <a:p>
            <a:endParaRPr lang="en-GB"/>
          </a:p>
          <a:p>
            <a:pPr algn="l"/>
            <a:r>
              <a:rPr lang="en-GB" b="1" i="0">
                <a:solidFill>
                  <a:srgbClr val="333333"/>
                </a:solidFill>
                <a:effectLst/>
                <a:latin typeface="AmazonEmber"/>
              </a:rPr>
              <a:t>Object storage- huge amounts of </a:t>
            </a:r>
            <a:r>
              <a:rPr lang="en-GB" b="0" i="0">
                <a:solidFill>
                  <a:srgbClr val="333333"/>
                </a:solidFill>
                <a:effectLst/>
                <a:latin typeface="AmazonEmber"/>
              </a:rPr>
              <a:t>unstructured data like videos and sensor data, web searches. object storage is scalable and efficient because it keeps the files in their innate format, within buckets which can be expanded and collapsed as required. does not need the detailed design / mapping work which you would expect in a DWH scenario and formats of stored data can be mismatching..</a:t>
            </a:r>
          </a:p>
          <a:p>
            <a:pPr algn="l"/>
            <a:r>
              <a:rPr lang="en-GB" b="1" i="0">
                <a:solidFill>
                  <a:srgbClr val="333333"/>
                </a:solidFill>
                <a:effectLst/>
                <a:latin typeface="AmazonEmber"/>
              </a:rPr>
              <a:t>File storage</a:t>
            </a:r>
          </a:p>
          <a:p>
            <a:pPr algn="l"/>
            <a:r>
              <a:rPr lang="en-GB" b="0" i="0">
                <a:solidFill>
                  <a:srgbClr val="333333"/>
                </a:solidFill>
                <a:effectLst/>
                <a:latin typeface="AmazonEmber"/>
              </a:rPr>
              <a:t>data stored in a hierarchical folder and file format., known as a network-attached storage (NAS) server with common file level protocols used in Windows instances and found in Linux.</a:t>
            </a:r>
          </a:p>
          <a:p>
            <a:pPr algn="l"/>
            <a:r>
              <a:rPr lang="en-GB" b="1" i="0">
                <a:solidFill>
                  <a:srgbClr val="333333"/>
                </a:solidFill>
                <a:effectLst/>
                <a:latin typeface="AmazonEmber"/>
              </a:rPr>
              <a:t>Block storage</a:t>
            </a:r>
          </a:p>
          <a:p>
            <a:pPr algn="l"/>
            <a:r>
              <a:rPr lang="en-GB" b="0" i="0">
                <a:solidFill>
                  <a:srgbClr val="333333"/>
                </a:solidFill>
                <a:effectLst/>
                <a:latin typeface="AmazonEmber"/>
              </a:rPr>
              <a:t>commonly used for enterprise resource planning (ERP) systems that need storage that is well organised – it is possible to quickly retrieve specific data from the blocks which are uniquely labelled. </a:t>
            </a:r>
          </a:p>
          <a:p>
            <a:pPr algn="l"/>
            <a:endParaRPr lang="en-GB" b="0" i="0">
              <a:solidFill>
                <a:srgbClr val="333333"/>
              </a:solidFill>
              <a:effectLst/>
              <a:latin typeface="AmazonEmber"/>
            </a:endParaRPr>
          </a:p>
          <a:p>
            <a:pPr algn="l"/>
            <a:r>
              <a:rPr lang="en-GB" b="0" i="0">
                <a:solidFill>
                  <a:srgbClr val="333333"/>
                </a:solidFill>
                <a:effectLst/>
                <a:latin typeface="AmazonEmber"/>
              </a:rPr>
              <a:t>scenarios: https://aws.amazon.com/what-is/cloud-storage/</a:t>
            </a:r>
          </a:p>
          <a:p>
            <a:pPr algn="l"/>
            <a:r>
              <a:rPr lang="en-GB" b="1" i="0">
                <a:solidFill>
                  <a:srgbClr val="333333"/>
                </a:solidFill>
                <a:effectLst/>
                <a:latin typeface="AmazonEmber"/>
              </a:rPr>
              <a:t>Analytics and data lakes</a:t>
            </a:r>
          </a:p>
          <a:p>
            <a:pPr algn="l"/>
            <a:r>
              <a:rPr lang="en-GB" b="1" i="0">
                <a:solidFill>
                  <a:srgbClr val="333333"/>
                </a:solidFill>
                <a:effectLst/>
                <a:latin typeface="AmazonEmber"/>
              </a:rPr>
              <a:t>Backup and disaster recovery</a:t>
            </a:r>
          </a:p>
          <a:p>
            <a:pPr algn="l"/>
            <a:r>
              <a:rPr lang="en-GB" b="1" i="0">
                <a:solidFill>
                  <a:srgbClr val="333333"/>
                </a:solidFill>
                <a:effectLst/>
                <a:latin typeface="AmazonEmber"/>
              </a:rPr>
              <a:t>Software test and development</a:t>
            </a:r>
          </a:p>
          <a:p>
            <a:pPr algn="l"/>
            <a:r>
              <a:rPr lang="en-GB" b="1" i="0">
                <a:solidFill>
                  <a:srgbClr val="333333"/>
                </a:solidFill>
                <a:effectLst/>
                <a:latin typeface="AmazonEmber"/>
              </a:rPr>
              <a:t>Cloud data migration</a:t>
            </a:r>
          </a:p>
          <a:p>
            <a:pPr algn="l"/>
            <a:r>
              <a:rPr lang="en-GB" b="1" i="0">
                <a:solidFill>
                  <a:srgbClr val="333333"/>
                </a:solidFill>
                <a:effectLst/>
                <a:latin typeface="AmazonEmber"/>
              </a:rPr>
              <a:t>Compliance</a:t>
            </a:r>
          </a:p>
          <a:p>
            <a:pPr algn="l"/>
            <a:r>
              <a:rPr lang="en-GB" b="1" i="0">
                <a:solidFill>
                  <a:srgbClr val="333333"/>
                </a:solidFill>
                <a:effectLst/>
                <a:latin typeface="AmazonEmber"/>
              </a:rPr>
              <a:t>Cloud-native application storage</a:t>
            </a:r>
          </a:p>
          <a:p>
            <a:pPr algn="l"/>
            <a:r>
              <a:rPr lang="en-GB" b="1" i="0">
                <a:solidFill>
                  <a:srgbClr val="333333"/>
                </a:solidFill>
                <a:effectLst/>
                <a:latin typeface="AmazonEmber"/>
              </a:rPr>
              <a:t>Archive</a:t>
            </a:r>
          </a:p>
          <a:p>
            <a:pPr algn="l"/>
            <a:r>
              <a:rPr lang="en-GB" b="1" i="0">
                <a:solidFill>
                  <a:srgbClr val="333333"/>
                </a:solidFill>
                <a:effectLst/>
                <a:latin typeface="AmazonEmber"/>
              </a:rPr>
              <a:t>Hybrid cloud storage</a:t>
            </a:r>
          </a:p>
          <a:p>
            <a:pPr algn="l"/>
            <a:r>
              <a:rPr lang="en-GB" b="1" i="0">
                <a:solidFill>
                  <a:srgbClr val="333333"/>
                </a:solidFill>
                <a:effectLst/>
                <a:latin typeface="AmazonEmber"/>
              </a:rPr>
              <a:t>Database storage</a:t>
            </a:r>
          </a:p>
          <a:p>
            <a:pPr algn="l"/>
            <a:r>
              <a:rPr lang="en-GB" b="1" i="0">
                <a:solidFill>
                  <a:srgbClr val="333333"/>
                </a:solidFill>
                <a:effectLst/>
                <a:latin typeface="AmazonEmber"/>
              </a:rPr>
              <a:t>ML and IoT</a:t>
            </a:r>
          </a:p>
          <a:p>
            <a:pPr algn="l"/>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a:p>
        </p:txBody>
      </p:sp>
    </p:spTree>
    <p:extLst>
      <p:ext uri="{BB962C8B-B14F-4D97-AF65-F5344CB8AC3E}">
        <p14:creationId xmlns:p14="http://schemas.microsoft.com/office/powerpoint/2010/main" val="71412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a:p>
        </p:txBody>
      </p:sp>
    </p:spTree>
    <p:extLst>
      <p:ext uri="{BB962C8B-B14F-4D97-AF65-F5344CB8AC3E}">
        <p14:creationId xmlns:p14="http://schemas.microsoft.com/office/powerpoint/2010/main" val="1805155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we transition from running our services on-premise and in our own datacentre its not just their applications, services and data we need to consider – its users for Authentication </a:t>
            </a:r>
            <a:r>
              <a:rPr lang="en-GB" err="1"/>
              <a:t>AuthN</a:t>
            </a:r>
            <a:r>
              <a:rPr lang="en-GB"/>
              <a:t> and Authorisation </a:t>
            </a:r>
            <a:r>
              <a:rPr lang="en-GB" err="1"/>
              <a:t>AuthZ</a:t>
            </a:r>
            <a:r>
              <a:rPr lang="en-GB"/>
              <a:t>. We need to prove who we are and control access via ACLs Access Control Lists.</a:t>
            </a:r>
          </a:p>
          <a:p>
            <a:endParaRPr lang="en-GB"/>
          </a:p>
          <a:p>
            <a:r>
              <a:rPr lang="en-GB"/>
              <a:t>One of the most popular directory services for Corp environments is active directory. It is a database of users to control </a:t>
            </a:r>
            <a:r>
              <a:rPr lang="en-GB" err="1"/>
              <a:t>AuthN</a:t>
            </a:r>
            <a:r>
              <a:rPr lang="en-GB"/>
              <a:t>, groups to help organise the users. This means we can give permissions to groups rather than individuals which is cumbersome. These permission we grant control </a:t>
            </a:r>
            <a:r>
              <a:rPr lang="en-GB" err="1"/>
              <a:t>AuthZ</a:t>
            </a:r>
            <a:r>
              <a:rPr lang="en-GB"/>
              <a:t>.</a:t>
            </a:r>
          </a:p>
          <a:p>
            <a:endParaRPr lang="en-GB"/>
          </a:p>
          <a:p>
            <a:r>
              <a:rPr lang="en-GB"/>
              <a:t>As we move to the cloud we can still use these users &amp; groups as we implementation Identity Federation. Using a defined protocol, we can use SAML and OIDC standards to pass credentials and their details from on-premise servers, such as Active Directory Domain Controllers to the cloud identity services. Typically we map a user in the local system to a user or role in the cloud.</a:t>
            </a:r>
          </a:p>
          <a:p>
            <a:endParaRPr lang="en-GB"/>
          </a:p>
          <a:p>
            <a:r>
              <a:rPr lang="en-GB"/>
              <a:t>Within the cloud we need a database of users (groups and roles too) that control </a:t>
            </a:r>
            <a:r>
              <a:rPr lang="en-GB" err="1"/>
              <a:t>AuthN</a:t>
            </a:r>
            <a:r>
              <a:rPr lang="en-GB"/>
              <a:t> and </a:t>
            </a:r>
            <a:r>
              <a:rPr lang="en-GB" err="1"/>
              <a:t>AuthZ</a:t>
            </a:r>
            <a:r>
              <a:rPr lang="en-GB"/>
              <a:t> to the cloud services. We must not forget, not only do we need to control access to cloud services but also the applications built from them. The users that consume the applications will be separate from those that create, administer, maintain and delete compute resources.</a:t>
            </a:r>
          </a:p>
          <a:p>
            <a:endParaRPr lang="en-GB"/>
          </a:p>
          <a:p>
            <a:r>
              <a:rPr lang="en-GB"/>
              <a:t>AWS approach these two scenarios of ‘cloud users’ is to provide a set of managed services.</a:t>
            </a:r>
          </a:p>
          <a:p>
            <a:endParaRPr lang="en-GB"/>
          </a:p>
          <a:p>
            <a:r>
              <a:rPr lang="en-GB"/>
              <a:t>For federation, AWS SSO provides a single sign on capability without you having to manage your own servers. This has recently been renamed to ‘Identity Centre’</a:t>
            </a:r>
          </a:p>
          <a:p>
            <a:r>
              <a:rPr lang="en-GB"/>
              <a:t>If you do not wish to use a federated option but run Active Directory in the cloud, AWS provide Managed Identity services.</a:t>
            </a:r>
          </a:p>
          <a:p>
            <a:endParaRPr lang="en-GB"/>
          </a:p>
          <a:p>
            <a:r>
              <a:rPr lang="en-GB"/>
              <a:t>For controlling access to AWS services, login / authorisation, we have Identity Access Management services – IAM</a:t>
            </a:r>
          </a:p>
          <a:p>
            <a:endParaRPr lang="en-GB"/>
          </a:p>
          <a:p>
            <a:r>
              <a:rPr lang="en-GB"/>
              <a:t>Those that wish to have a separate set of users, perhaps creating a different user base for different applications, we have Cognito. Not only can it be a database of users and control </a:t>
            </a:r>
            <a:r>
              <a:rPr lang="en-GB" err="1"/>
              <a:t>AuthN</a:t>
            </a:r>
            <a:r>
              <a:rPr lang="en-GB"/>
              <a:t> but can also be federated. For example I could give a subset of users from Facebook access to my application. Facebook acting as the </a:t>
            </a:r>
            <a:r>
              <a:rPr lang="en-GB" err="1"/>
              <a:t>Idp</a:t>
            </a:r>
            <a:r>
              <a:rPr lang="en-GB"/>
              <a:t> (identity provider) provides </a:t>
            </a:r>
            <a:r>
              <a:rPr lang="en-GB" err="1"/>
              <a:t>AuthN</a:t>
            </a:r>
            <a:r>
              <a:rPr lang="en-GB"/>
              <a:t> and we control access to resources (our application) </a:t>
            </a:r>
            <a:r>
              <a:rPr lang="en-GB" err="1"/>
              <a:t>AuthZ</a:t>
            </a:r>
            <a:endParaRPr lang="en-GB"/>
          </a:p>
          <a:p>
            <a:endParaRPr lang="en-GB"/>
          </a:p>
          <a:p>
            <a:pPr marL="347663" indent="-347663"/>
            <a:endParaRPr lang="en-US"/>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24</a:t>
            </a:fld>
            <a:endParaRPr lang="en-GB"/>
          </a:p>
        </p:txBody>
      </p:sp>
    </p:spTree>
    <p:extLst>
      <p:ext uri="{BB962C8B-B14F-4D97-AF65-F5344CB8AC3E}">
        <p14:creationId xmlns:p14="http://schemas.microsoft.com/office/powerpoint/2010/main" val="372448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main focus in this section is IAM. It will be our primary method of authentication to our services.</a:t>
            </a:r>
          </a:p>
          <a:p>
            <a:endParaRPr lang="en-GB"/>
          </a:p>
          <a:p>
            <a:r>
              <a:rPr lang="en-GB">
                <a:latin typeface="Montserrat"/>
              </a:rPr>
              <a:t>IAM is scope to the account – if you have a different account (an AWS Tenancy) then you have a different pool of users/groups/roles. Whilst this service is unique to each account, which is to our benefit as we can create separate security boundaries, we have to be aware it’s a global service. If you believe that you ‘</a:t>
            </a:r>
            <a:r>
              <a:rPr lang="en-GB" i="1">
                <a:latin typeface="Montserrat"/>
              </a:rPr>
              <a:t>create a user in the UK’ </a:t>
            </a:r>
            <a:r>
              <a:rPr lang="en-GB" i="0">
                <a:latin typeface="Montserrat"/>
              </a:rPr>
              <a:t>you are actually not, you are creating a user available worldwide in all regions.</a:t>
            </a:r>
          </a:p>
          <a:p>
            <a:endParaRPr lang="en-GB" i="0"/>
          </a:p>
          <a:p>
            <a:r>
              <a:rPr lang="en-GB" i="0"/>
              <a:t>The different type of entities we can have are Users, Groups and Roles. These help to manage identity. We also have IAM policies that help to manage access to resources.</a:t>
            </a:r>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a:p>
        </p:txBody>
      </p:sp>
    </p:spTree>
    <p:extLst>
      <p:ext uri="{BB962C8B-B14F-4D97-AF65-F5344CB8AC3E}">
        <p14:creationId xmlns:p14="http://schemas.microsoft.com/office/powerpoint/2010/main" val="1702723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Users are about providing credentials to AWS to allow access to the AWS platform.</a:t>
            </a:r>
          </a:p>
          <a:p>
            <a:r>
              <a:rPr lang="en-GB"/>
              <a:t>If you wish to login to the console you will create a user with a username / password. Either additionally or as an alternative that user may be given a key / secret that is used for programmatic access, for example configuring the CLI. We are not all humans – we can be applications and services. These need identity too! A key &amp; secret combination can be used within your application code (though not embedded within it – bad security) so that any calls to an AWS service can have an ID passed.</a:t>
            </a:r>
          </a:p>
          <a:p>
            <a:endParaRPr lang="en-GB"/>
          </a:p>
          <a:p>
            <a:r>
              <a:rPr lang="en-GB"/>
              <a:t>Groups are just groups of users. We create the group for a particular need/role, add the users to the group and then grant permissions to the group and not the individual user (unless an exception needs to be made).</a:t>
            </a:r>
          </a:p>
          <a:p>
            <a:endParaRPr lang="en-GB"/>
          </a:p>
          <a:p>
            <a:r>
              <a:rPr lang="en-GB"/>
              <a:t>The icon for the Role is a </a:t>
            </a:r>
            <a:r>
              <a:rPr lang="en-GB" i="1"/>
              <a:t>Worker Har</a:t>
            </a:r>
            <a:r>
              <a:rPr lang="en-GB" i="0"/>
              <a:t>. This describes how roles should be used – to do the work. A user may login, but then switch to a role to provide a different security context with different permissions to do a particular task or job role.</a:t>
            </a:r>
          </a:p>
          <a:p>
            <a:endParaRPr lang="en-GB" i="0"/>
          </a:p>
          <a:p>
            <a:r>
              <a:rPr lang="en-GB" i="0">
                <a:latin typeface="Montserrat"/>
              </a:rPr>
              <a:t>When services run, some need a specific role assigned to them so as they execute and perform tasks</a:t>
            </a:r>
            <a:r>
              <a:rPr lang="en-GB">
                <a:latin typeface="Montserrat"/>
              </a:rPr>
              <a:t>.</a:t>
            </a:r>
            <a:r>
              <a:rPr lang="en-GB" i="0">
                <a:latin typeface="Montserrat"/>
              </a:rPr>
              <a:t> </a:t>
            </a:r>
            <a:r>
              <a:rPr lang="en-GB">
                <a:latin typeface="Montserrat"/>
              </a:rPr>
              <a:t>They</a:t>
            </a:r>
            <a:r>
              <a:rPr lang="en-GB" i="0">
                <a:latin typeface="Montserrat"/>
              </a:rPr>
              <a:t> have an ID and permissions assigned to make such calls. </a:t>
            </a:r>
            <a:endParaRPr lang="en-GB">
              <a:latin typeface="Montserrat"/>
            </a:endParaRPr>
          </a:p>
          <a:p>
            <a:r>
              <a:rPr lang="en-GB" i="0">
                <a:latin typeface="Montserrat"/>
              </a:rPr>
              <a:t>For example we give a Lambda function a specific role, so that role may have permissions assigned to it. This could allow the Lambda when executing its code to call on and access a database.</a:t>
            </a:r>
            <a:endParaRPr lang="en-GB"/>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a:p>
        </p:txBody>
      </p:sp>
    </p:spTree>
    <p:extLst>
      <p:ext uri="{BB962C8B-B14F-4D97-AF65-F5344CB8AC3E}">
        <p14:creationId xmlns:p14="http://schemas.microsoft.com/office/powerpoint/2010/main" val="4280877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27</a:t>
            </a:fld>
            <a:endParaRPr lang="en-GB"/>
          </a:p>
        </p:txBody>
      </p:sp>
    </p:spTree>
    <p:extLst>
      <p:ext uri="{BB962C8B-B14F-4D97-AF65-F5344CB8AC3E}">
        <p14:creationId xmlns:p14="http://schemas.microsoft.com/office/powerpoint/2010/main" val="1944846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a:p>
        </p:txBody>
      </p:sp>
    </p:spTree>
    <p:extLst>
      <p:ext uri="{BB962C8B-B14F-4D97-AF65-F5344CB8AC3E}">
        <p14:creationId xmlns:p14="http://schemas.microsoft.com/office/powerpoint/2010/main" val="2330682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deliberate repeat of day 3 content – this will be different now that we are working virtually </a:t>
            </a:r>
          </a:p>
        </p:txBody>
      </p:sp>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a:p>
        </p:txBody>
      </p:sp>
    </p:spTree>
    <p:extLst>
      <p:ext uri="{BB962C8B-B14F-4D97-AF65-F5344CB8AC3E}">
        <p14:creationId xmlns:p14="http://schemas.microsoft.com/office/powerpoint/2010/main" val="3721297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of day 3 content – discuss as a class – based on what we have learnt, how could this look in the cloud ? anything we want to find out more about ? if yes, set some time for research and presentations back to class </a:t>
            </a:r>
          </a:p>
        </p:txBody>
      </p:sp>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a:p>
        </p:txBody>
      </p:sp>
    </p:spTree>
    <p:extLst>
      <p:ext uri="{BB962C8B-B14F-4D97-AF65-F5344CB8AC3E}">
        <p14:creationId xmlns:p14="http://schemas.microsoft.com/office/powerpoint/2010/main" val="1934845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screenshot from </a:t>
            </a:r>
            <a:r>
              <a:rPr lang="en-GB" err="1"/>
              <a:t>quicksight</a:t>
            </a:r>
            <a:r>
              <a:rPr lang="en-GB"/>
              <a:t> showing the dashboard over the superstore database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31</a:t>
            </a:fld>
            <a:endParaRPr lang="en-GB"/>
          </a:p>
        </p:txBody>
      </p:sp>
    </p:spTree>
    <p:extLst>
      <p:ext uri="{BB962C8B-B14F-4D97-AF65-F5344CB8AC3E}">
        <p14:creationId xmlns:p14="http://schemas.microsoft.com/office/powerpoint/2010/main" val="137614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regarding amazon cloud service offering </a:t>
            </a:r>
          </a:p>
          <a:p>
            <a:endParaRPr lang="en-GB"/>
          </a:p>
          <a:p>
            <a:r>
              <a:rPr lang="en-GB"/>
              <a:t>AWS has consistently been at the top of the Gartner ‘Magic Quadrant’ that considers the vision of the provider around innovation and the ability for it to be provided.</a:t>
            </a:r>
          </a:p>
          <a:p>
            <a:endParaRPr lang="en-GB"/>
          </a:p>
          <a:p>
            <a:pPr marL="0" marR="0" lvl="0" indent="0" algn="l" defTabSz="914377" rtl="0" eaLnBrk="1" fontAlgn="auto" latinLnBrk="0" hangingPunct="1">
              <a:lnSpc>
                <a:spcPct val="100000"/>
              </a:lnSpc>
              <a:spcBef>
                <a:spcPts val="0"/>
              </a:spcBef>
              <a:spcAft>
                <a:spcPts val="0"/>
              </a:spcAft>
              <a:buClrTx/>
              <a:buSzTx/>
              <a:buFontTx/>
              <a:buNone/>
              <a:tabLst/>
              <a:defRPr/>
            </a:pPr>
            <a:r>
              <a:rPr lang="en-GB"/>
              <a:t>https://aws.amazon.com/what-is-cloud-computing/</a:t>
            </a:r>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1239356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use this calculator to estimate the ongoing costs of your chosen data architecture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32</a:t>
            </a:fld>
            <a:endParaRPr lang="en-GB"/>
          </a:p>
        </p:txBody>
      </p:sp>
    </p:spTree>
    <p:extLst>
      <p:ext uri="{BB962C8B-B14F-4D97-AF65-F5344CB8AC3E}">
        <p14:creationId xmlns:p14="http://schemas.microsoft.com/office/powerpoint/2010/main" val="372190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screenshot from instructors billing dashboard – use this as a discussion starter – note that with our </a:t>
            </a:r>
            <a:r>
              <a:rPr lang="en-GB" err="1"/>
              <a:t>vpc</a:t>
            </a:r>
            <a:r>
              <a:rPr lang="en-GB"/>
              <a:t> we have nice ongoing cloud monitoring capabilities over costs, trends M2M</a:t>
            </a:r>
          </a:p>
        </p:txBody>
      </p:sp>
      <p:sp>
        <p:nvSpPr>
          <p:cNvPr id="4" name="Slide Number Placeholder 3"/>
          <p:cNvSpPr>
            <a:spLocks noGrp="1"/>
          </p:cNvSpPr>
          <p:nvPr>
            <p:ph type="sldNum" sz="quarter" idx="5"/>
          </p:nvPr>
        </p:nvSpPr>
        <p:spPr/>
        <p:txBody>
          <a:bodyPr/>
          <a:lstStyle/>
          <a:p>
            <a:fld id="{548901C6-1DA1-FB44-ABEE-06A0FEB7738E}" type="slidenum">
              <a:rPr lang="en-GB" smtClean="0"/>
              <a:pPr/>
              <a:t>33</a:t>
            </a:fld>
            <a:endParaRPr lang="en-GB"/>
          </a:p>
        </p:txBody>
      </p:sp>
    </p:spTree>
    <p:extLst>
      <p:ext uri="{BB962C8B-B14F-4D97-AF65-F5344CB8AC3E}">
        <p14:creationId xmlns:p14="http://schemas.microsoft.com/office/powerpoint/2010/main" val="3991121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34</a:t>
            </a:fld>
            <a:endParaRPr lang="en-GB"/>
          </a:p>
        </p:txBody>
      </p:sp>
    </p:spTree>
    <p:extLst>
      <p:ext uri="{BB962C8B-B14F-4D97-AF65-F5344CB8AC3E}">
        <p14:creationId xmlns:p14="http://schemas.microsoft.com/office/powerpoint/2010/main" val="1495056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35</a:t>
            </a:fld>
            <a:endParaRPr lang="en-GB"/>
          </a:p>
        </p:txBody>
      </p:sp>
    </p:spTree>
    <p:extLst>
      <p:ext uri="{BB962C8B-B14F-4D97-AF65-F5344CB8AC3E}">
        <p14:creationId xmlns:p14="http://schemas.microsoft.com/office/powerpoint/2010/main" val="184539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deliberate repeat from earlier slides as an aide memoire </a:t>
            </a:r>
          </a:p>
          <a:p>
            <a:r>
              <a:rPr lang="en-US"/>
              <a:t>Software Development Lifecycle. A data warehouse project will be implemented in accordance with this methodology. As a result, analysis, design, build, test and deploy deliverables will need to be produced. The data analyst will be involved typically in the analysis, design and build phases of these. Source to target mapping documents start in </a:t>
            </a:r>
            <a:r>
              <a:rPr lang="en-US" b="1"/>
              <a:t>analysis</a:t>
            </a:r>
            <a:r>
              <a:rPr lang="en-US"/>
              <a:t> and continue through the </a:t>
            </a:r>
            <a:r>
              <a:rPr lang="en-US" b="1"/>
              <a:t>design</a:t>
            </a:r>
            <a:r>
              <a:rPr lang="en-US"/>
              <a:t> so that the development (</a:t>
            </a:r>
            <a:r>
              <a:rPr lang="en-US" b="1"/>
              <a:t>build</a:t>
            </a:r>
            <a:r>
              <a:rPr lang="en-US"/>
              <a:t>) phase has something to build from.</a:t>
            </a:r>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42101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0" i="0"/>
              <a:t>transitioning data architecture to cloud means move from a Capital Expenditure model where we have provisioned a fixed amount of compute in our datacentre, to a model where we consume the ‘compute’ provided to us in a more operational way. Variable Operational Expense is our new cost model.</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GB" b="0" i="0"/>
          </a:p>
          <a:p>
            <a:r>
              <a:rPr lang="en-GB"/>
              <a:t>What does the cloud provide to us? …. On demand resources!</a:t>
            </a:r>
          </a:p>
          <a:p>
            <a:endParaRPr lang="en-GB"/>
          </a:p>
          <a:p>
            <a:r>
              <a:rPr lang="en-GB"/>
              <a:t>Its important we use these resources correctly. We are using someone else's compute, storage , networking in a true consumption model. The more we use the more we pay. Used correctly this may to our advantage, if not we’ll have our applications constrained and not provide enough resources or over provision too much and waste money.</a:t>
            </a:r>
          </a:p>
          <a:p>
            <a:endParaRPr lang="en-GB"/>
          </a:p>
          <a:p>
            <a:r>
              <a:rPr lang="en-GB"/>
              <a:t>Scalability is an important part of using the cloud correctly. As we look at the different services available to use, for example in AWS, each services may scale differently:</a:t>
            </a:r>
          </a:p>
          <a:p>
            <a:r>
              <a:rPr lang="en-GB">
                <a:latin typeface="Montserrat"/>
              </a:rPr>
              <a:t>Storage may automatically scale; some may shrink, some may be paid for based on the ‘high water mark’ (RDS storage for example).</a:t>
            </a:r>
          </a:p>
          <a:p>
            <a:r>
              <a:rPr lang="en-GB"/>
              <a:t>A table may be able to automatically have more resources allocated and removed as demand increases or decreases.</a:t>
            </a:r>
          </a:p>
          <a:p>
            <a:r>
              <a:rPr lang="en-GB">
                <a:latin typeface="Montserrat"/>
              </a:rPr>
              <a:t>A VM (Elastic Compute Cloud – EC2) cannot have its CPU and RAM simply increase or decrease, but the number we run can. Containers follow a similar model.</a:t>
            </a:r>
          </a:p>
          <a:p>
            <a:endParaRPr lang="en-GB"/>
          </a:p>
          <a:p>
            <a:r>
              <a:rPr lang="en-GB"/>
              <a:t>Scalability goes hand-in-hand with disposability. If we increase the number of servers due to demand, we wish to remove those servers when the demand decreases otherwise we are paying for resources that we do not use. We wish to do this in the most flexible, granular way possible. Hanging on to a server just because a user has an active session open may mean we cannot ‘dispose’ of it as quickly as possible. The design of our architecture needs to allow for this and we try to move to a more stateless model. Connections/queries are distributed across all the servers, not the individual sessions.</a:t>
            </a:r>
          </a:p>
          <a:p>
            <a:endParaRPr lang="en-GB"/>
          </a:p>
          <a:p>
            <a:pPr marL="0" marR="0" lvl="0" indent="0" algn="l" defTabSz="914377" rtl="0" eaLnBrk="1" fontAlgn="auto" latinLnBrk="0" hangingPunct="1">
              <a:lnSpc>
                <a:spcPct val="100000"/>
              </a:lnSpc>
              <a:spcBef>
                <a:spcPts val="0"/>
              </a:spcBef>
              <a:spcAft>
                <a:spcPts val="0"/>
              </a:spcAft>
              <a:buClrTx/>
              <a:buSzTx/>
              <a:buFontTx/>
              <a:buNone/>
              <a:tabLst/>
              <a:defRPr/>
            </a:pPr>
            <a:endParaRPr lang="en-GB" b="0" i="0"/>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167391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 stateless server environment it may be quicker to kill the server and replace with a good one. </a:t>
            </a:r>
            <a:r>
              <a:rPr lang="en-GB" err="1"/>
              <a:t>eg</a:t>
            </a:r>
            <a:r>
              <a:rPr lang="en-GB"/>
              <a:t>– what happens if a node in an Hadoop cluster has a problem? Do we keep it or kill it and quickly, within minutes, get a fresh healthy server? (consider where the data is stored, centrally or locally on the node)</a:t>
            </a:r>
          </a:p>
          <a:p>
            <a:endParaRPr lang="en-GB"/>
          </a:p>
          <a:p>
            <a:r>
              <a:rPr lang="en-GB"/>
              <a:t>this principal can also be applied to batch processing. As our data needs to be processed, does the different types of storage we use be disposed of and only loaded when needed, can the processing servers be provisioned on demand?</a:t>
            </a:r>
          </a:p>
          <a:p>
            <a:r>
              <a:rPr lang="en-GB"/>
              <a:t>Consider an End of Month processing job to analyse the months data and provide a static report (no presentation layer providing dynamic querying not required). Could we provision these resources to do the days jobs and save on 30 days of cost with machines sitting idle, or storage being utilised from a batch load able to be cleaned and disposed of?</a:t>
            </a:r>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62662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courtesy of:</a:t>
            </a:r>
          </a:p>
          <a:p>
            <a:r>
              <a:rPr lang="en-GB"/>
              <a:t>https://aws.amazon.com/about-aws/global-infrastructure/</a:t>
            </a:r>
          </a:p>
          <a:p>
            <a:endParaRPr lang="en-GB"/>
          </a:p>
          <a:p>
            <a:r>
              <a:rPr lang="en-GB"/>
              <a:t>Understanding the AWS infrastructure is important in deploying scalable, resilient services well. </a:t>
            </a:r>
          </a:p>
          <a:p>
            <a:endParaRPr lang="en-GB"/>
          </a:p>
          <a:p>
            <a:r>
              <a:rPr lang="en-GB" b="1"/>
              <a:t>Servers:</a:t>
            </a:r>
          </a:p>
          <a:p>
            <a:r>
              <a:rPr lang="en-GB"/>
              <a:t>The standard model in Amazons solution is that an EC2 (</a:t>
            </a:r>
            <a:r>
              <a:rPr lang="en-GB" b="0" i="0">
                <a:solidFill>
                  <a:srgbClr val="666666"/>
                </a:solidFill>
                <a:effectLst/>
                <a:latin typeface="Arial" panose="020B0604020202020204" pitchFamily="34" charset="0"/>
              </a:rPr>
              <a:t>Elastic Compute Cloud - </a:t>
            </a:r>
            <a:r>
              <a:rPr lang="en-GB"/>
              <a:t>virtual server) is placed on shared infrastructure in a given availability zone</a:t>
            </a:r>
          </a:p>
          <a:p>
            <a:r>
              <a:rPr lang="en-GB"/>
              <a:t>The other choices are:</a:t>
            </a:r>
          </a:p>
          <a:p>
            <a:pPr marL="171450" indent="-171450">
              <a:buFont typeface="Arial" panose="020B0604020202020204" pitchFamily="34" charset="0"/>
              <a:buChar char="•"/>
            </a:pPr>
            <a:r>
              <a:rPr lang="en-GB"/>
              <a:t>Choose a dedicated server or instance that ensures our EC2s do not share physical compute with other customers.</a:t>
            </a:r>
          </a:p>
          <a:p>
            <a:pPr marL="171450" indent="-171450">
              <a:buFont typeface="Arial" panose="020B0604020202020204" pitchFamily="34" charset="0"/>
              <a:buChar char="•"/>
            </a:pPr>
            <a:r>
              <a:rPr lang="en-GB"/>
              <a:t>Bare metal servers, similar to above, but we have greater access to the hardware and can install and configure our own servers.</a:t>
            </a:r>
          </a:p>
          <a:p>
            <a:endParaRPr lang="en-GB"/>
          </a:p>
          <a:p>
            <a:r>
              <a:rPr lang="en-GB"/>
              <a:t>(Note: we cannot pick an individual physical server in an individual datacentre, but choices influence how our EC2s are deployed)</a:t>
            </a:r>
          </a:p>
          <a:p>
            <a:r>
              <a:rPr lang="en-GB"/>
              <a:t>Servers are organised into racks. Those racks contain many servers plus supporting hardware/services. As we deploy our EC2s we may need to control the relationships between the hardware and virtual machines as they are deployed – </a:t>
            </a:r>
            <a:r>
              <a:rPr lang="en-GB" b="1"/>
              <a:t>Placement Groups</a:t>
            </a:r>
          </a:p>
          <a:p>
            <a:pPr marL="171450" indent="-171450">
              <a:buFont typeface="Arial" panose="020B0604020202020204" pitchFamily="34" charset="0"/>
              <a:buChar char="•"/>
            </a:pPr>
            <a:r>
              <a:rPr lang="en-GB"/>
              <a:t>Cluster : place the EC2s on the same servers(s) to minimise the latency by sharing the same bus</a:t>
            </a:r>
          </a:p>
          <a:p>
            <a:pPr marL="171450" indent="-171450">
              <a:buFont typeface="Arial" panose="020B0604020202020204" pitchFamily="34" charset="0"/>
              <a:buChar char="•"/>
            </a:pPr>
            <a:r>
              <a:rPr lang="en-GB"/>
              <a:t>Spread: Ensure EC2s are on different hardware to minimise loss due to server outage</a:t>
            </a:r>
          </a:p>
          <a:p>
            <a:pPr marL="171450" indent="-171450">
              <a:buFont typeface="Arial" panose="020B0604020202020204" pitchFamily="34" charset="0"/>
              <a:buChar char="•"/>
            </a:pPr>
            <a:r>
              <a:rPr lang="en-GB"/>
              <a:t>Partition: Place related servers close to each other, and non-related servers (but may have a copy of the data) on different hardware to minimise loss</a:t>
            </a:r>
          </a:p>
          <a:p>
            <a:endParaRPr lang="en-GB"/>
          </a:p>
          <a:p>
            <a:r>
              <a:rPr lang="en-GB" b="1"/>
              <a:t>Datacentres</a:t>
            </a:r>
          </a:p>
          <a:p>
            <a:r>
              <a:rPr lang="en-GB"/>
              <a:t>We do not have visibility or control over the datacentres we use. They run the services and these datacentres are organised together as AZs</a:t>
            </a:r>
          </a:p>
          <a:p>
            <a:endParaRPr lang="en-GB"/>
          </a:p>
          <a:p>
            <a:r>
              <a:rPr lang="en-GB" b="1"/>
              <a:t>Availability Zones (AZ)</a:t>
            </a:r>
          </a:p>
          <a:p>
            <a:r>
              <a:rPr lang="en-GB"/>
              <a:t>If the datacentres run the services, organise them into groups (buildings on a campus) and provide enough distance between each group that it has a different risk factor e.g. flooding but close enough to provide good connectivity e.g. first call returned across the network within single digit response.</a:t>
            </a:r>
          </a:p>
          <a:p>
            <a:r>
              <a:rPr lang="en-GB"/>
              <a:t>AZ’s can be chosen as we deploy our services so that we can design a fault tolerant solution should the risk require that we do so (it is considered best practice).</a:t>
            </a:r>
          </a:p>
          <a:p>
            <a:endParaRPr lang="en-GB"/>
          </a:p>
          <a:p>
            <a:r>
              <a:rPr lang="en-GB" b="1"/>
              <a:t>Regions</a:t>
            </a:r>
          </a:p>
          <a:p>
            <a:r>
              <a:rPr lang="en-GB">
                <a:latin typeface="Montserrat"/>
              </a:rPr>
              <a:t>Organise or services and AZ's into regions. Regions often, though not always, relate to a geopolitical boundary. The USA has many regions, the UK, Ireland etc each has one. The region acts as a boundary. Typically there are four factors to consider when choosing a region:</a:t>
            </a:r>
          </a:p>
          <a:p>
            <a:endParaRPr lang="en-GB"/>
          </a:p>
          <a:p>
            <a:r>
              <a:rPr lang="en-GB"/>
              <a:t>Compliance: Data sovereignty due to internal, legal and regulatory concerns mean we may wish to retain our data within a countries boarders e.g. data at rest</a:t>
            </a:r>
          </a:p>
          <a:p>
            <a:r>
              <a:rPr lang="en-GB"/>
              <a:t>Services: Not all services are in all regions. They may have not been deployed to that region or simply there is no demand</a:t>
            </a:r>
          </a:p>
          <a:p>
            <a:r>
              <a:rPr lang="en-GB"/>
              <a:t>Cost: The cost of running a service varies by region. See the AWS Pricing calculator https://calculator.aws/#/</a:t>
            </a:r>
          </a:p>
          <a:p>
            <a:r>
              <a:rPr lang="en-GB"/>
              <a:t>Latency: Do you need to bring your data closer to your users to reduce network latency?</a:t>
            </a:r>
          </a:p>
          <a:p>
            <a:endParaRPr lang="en-GB"/>
          </a:p>
          <a:p>
            <a:r>
              <a:rPr lang="en-GB" b="1"/>
              <a:t>Global Services</a:t>
            </a:r>
          </a:p>
          <a:p>
            <a:r>
              <a:rPr lang="en-GB"/>
              <a:t>Some services run across many different regions around the world at ‘Edge Locations’ to provide a global service. This may be for DNS name resolution, Route53, or for content distribution and caching services, CloudFront.</a:t>
            </a:r>
          </a:p>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pPr/>
              <a:t>9</a:t>
            </a:fld>
            <a:endParaRPr lang="en-GB"/>
          </a:p>
        </p:txBody>
      </p:sp>
    </p:spTree>
    <p:extLst>
      <p:ext uri="{BB962C8B-B14F-4D97-AF65-F5344CB8AC3E}">
        <p14:creationId xmlns:p14="http://schemas.microsoft.com/office/powerpoint/2010/main" val="211379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is important to understand your responsibility in relation to using the cloud provided. Cloud providers publish a shared responsibility model and above is an example of the AWS model.</a:t>
            </a:r>
          </a:p>
          <a:p>
            <a:endParaRPr lang="en-GB"/>
          </a:p>
          <a:p>
            <a:r>
              <a:rPr lang="en-GB"/>
              <a:t>AWS provide the physical infrastructure; compute, storage, networking etc</a:t>
            </a:r>
          </a:p>
          <a:p>
            <a:r>
              <a:rPr lang="en-GB">
                <a:latin typeface="Montserrat"/>
              </a:rPr>
              <a:t>We consume this a virtual compute, virtual storage and virtual networking and we may then configure this to our needs. This model boundary of what makes up the services OF the cloud (cloud provider responsibility), to what we may put IN to the cloud (customer responsibility – You!) will change depending on the IaaS, PaaS and SaaS models.</a:t>
            </a:r>
          </a:p>
          <a:p>
            <a:endParaRPr lang="en-GB"/>
          </a:p>
          <a:p>
            <a:r>
              <a:rPr lang="en-GB">
                <a:latin typeface="Montserrat"/>
              </a:rPr>
              <a:t>As we move from an IaaS model through to a SaaS model more responsibility is taken on by Cloud Provider for those services and the customer takes less responsibility</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42384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Example of different models and responsibility</a:t>
            </a: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148403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3136403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29692917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16609244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41977154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15042870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150119089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31625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46082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4143830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09768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87495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0681066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82526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577935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38071752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a:t>Hope you enjoyed this learning journey.</a:t>
            </a:r>
          </a:p>
          <a:p>
            <a:pPr lvl="0"/>
            <a:endParaRPr lang="en-US"/>
          </a:p>
        </p:txBody>
      </p:sp>
    </p:spTree>
    <p:extLst>
      <p:ext uri="{BB962C8B-B14F-4D97-AF65-F5344CB8AC3E}">
        <p14:creationId xmlns:p14="http://schemas.microsoft.com/office/powerpoint/2010/main" val="9935130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a:t>Hope you enjoyed this learning journey.</a:t>
            </a:r>
          </a:p>
          <a:p>
            <a:pPr lvl="0"/>
            <a:endParaRPr lang="en-US"/>
          </a:p>
        </p:txBody>
      </p:sp>
    </p:spTree>
    <p:extLst>
      <p:ext uri="{BB962C8B-B14F-4D97-AF65-F5344CB8AC3E}">
        <p14:creationId xmlns:p14="http://schemas.microsoft.com/office/powerpoint/2010/main" val="22954400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1297354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3186016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png"/><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image" Target="../media/image1.png"/><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theme" Target="../theme/theme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8"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heme" Target="../theme/theme5.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2" Type="http://schemas.openxmlformats.org/officeDocument/2006/relationships/slideLayout" Target="../slideLayouts/slideLayout141.xml"/><Relationship Id="rId16" Type="http://schemas.openxmlformats.org/officeDocument/2006/relationships/image" Target="../media/image1.png"/><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image" Target="../media/image10.svg"/><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442" r:id="rId1"/>
    <p:sldLayoutId id="2147483806" r:id="rId2"/>
    <p:sldLayoutId id="2147484338" r:id="rId3"/>
    <p:sldLayoutId id="2147483779" r:id="rId4"/>
    <p:sldLayoutId id="2147483789" r:id="rId5"/>
    <p:sldLayoutId id="2147483788" r:id="rId6"/>
    <p:sldLayoutId id="2147483778" r:id="rId7"/>
    <p:sldLayoutId id="2147484218" r:id="rId8"/>
    <p:sldLayoutId id="2147484219" r:id="rId9"/>
    <p:sldLayoutId id="2147483696" r:id="rId10"/>
    <p:sldLayoutId id="2147483790" r:id="rId11"/>
    <p:sldLayoutId id="2147484314" r:id="rId12"/>
    <p:sldLayoutId id="2147483791" r:id="rId13"/>
    <p:sldLayoutId id="2147483802" r:id="rId14"/>
    <p:sldLayoutId id="2147484315" r:id="rId15"/>
    <p:sldLayoutId id="2147484316" r:id="rId16"/>
    <p:sldLayoutId id="2147484322" r:id="rId17"/>
    <p:sldLayoutId id="2147484323" r:id="rId18"/>
    <p:sldLayoutId id="2147484324" r:id="rId19"/>
    <p:sldLayoutId id="2147484317" r:id="rId20"/>
    <p:sldLayoutId id="2147484325" r:id="rId21"/>
    <p:sldLayoutId id="2147484328" r:id="rId22"/>
    <p:sldLayoutId id="2147484318" r:id="rId23"/>
    <p:sldLayoutId id="2147484327" r:id="rId24"/>
    <p:sldLayoutId id="2147484334" r:id="rId25"/>
    <p:sldLayoutId id="2147484335" r:id="rId26"/>
    <p:sldLayoutId id="2147484326" r:id="rId27"/>
    <p:sldLayoutId id="2147484319" r:id="rId28"/>
    <p:sldLayoutId id="2147484336" r:id="rId29"/>
    <p:sldLayoutId id="2147484337" r:id="rId30"/>
    <p:sldLayoutId id="2147483804" r:id="rId31"/>
    <p:sldLayoutId id="2147484443" r:id="rId32"/>
    <p:sldLayoutId id="2147484454" r:id="rId33"/>
    <p:sldLayoutId id="2147484455" r:id="rId34"/>
    <p:sldLayoutId id="2147484456" r:id="rId35"/>
    <p:sldLayoutId id="2147484458" r:id="rId3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4446" r:id="rId1"/>
    <p:sldLayoutId id="2147484444" r:id="rId2"/>
    <p:sldLayoutId id="2147484342"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8" r:id="rId32"/>
    <p:sldLayoutId id="2147484449" r:id="rId33"/>
    <p:sldLayoutId id="2147484445"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448" r:id="rId1"/>
    <p:sldLayoutId id="2147484447" r:id="rId2"/>
    <p:sldLayoutId id="2147484407" r:id="rId3"/>
    <p:sldLayoutId id="2147484408" r:id="rId4"/>
    <p:sldLayoutId id="2147483975"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013" r:id="rId34"/>
    <p:sldLayoutId id="2147484409" r:id="rId35"/>
    <p:sldLayoutId id="2147484450" r:id="rId36"/>
    <p:sldLayoutId id="2147484451"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452" r:id="rId1"/>
    <p:sldLayoutId id="2147484411" r:id="rId2"/>
    <p:sldLayoutId id="2147484063"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087" r:id="rId31"/>
    <p:sldLayoutId id="214748445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59" r:id="rId10"/>
    <p:sldLayoutId id="2147484460" r:id="rId11"/>
    <p:sldLayoutId id="2147484461" r:id="rId1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4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5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0.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4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0.xml"/><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50.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50.xml"/></Relationships>
</file>

<file path=ppt/slides/_rels/slide2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50.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1.sv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0.xml"/><Relationship Id="rId4"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50.xml"/><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50.xml"/><Relationship Id="rId4" Type="http://schemas.openxmlformats.org/officeDocument/2006/relationships/image" Target="../media/image5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50.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mrunal.org/2013/11/ssc-cgl-official-answerkeys-for-tier-ii-released-for-all-sets-last-date-to-submit-correction-is-6th-december-2013.html"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hyperlink" Target="https://pixabay.com/en/icon-happy-customer-feedback-emoji-1968249/" TargetMode="Externa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50.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50.xml"/><Relationship Id="rId5" Type="http://schemas.openxmlformats.org/officeDocument/2006/relationships/image" Target="../media/image32.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0.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50.xm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p:txBody>
          <a:bodyPr/>
          <a:lstStyle/>
          <a:p>
            <a:r>
              <a:rPr lang="en-US"/>
              <a:t>Working in the Cloud </a:t>
            </a:r>
            <a:br>
              <a:rPr lang="en-US"/>
            </a:br>
            <a:endParaRPr lang="en-GB" sz="2800"/>
          </a:p>
        </p:txBody>
      </p:sp>
    </p:spTree>
    <p:extLst>
      <p:ext uri="{BB962C8B-B14F-4D97-AF65-F5344CB8AC3E}">
        <p14:creationId xmlns:p14="http://schemas.microsoft.com/office/powerpoint/2010/main" val="24022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2F6A6D-876D-BE6B-17BF-126A558BED32}"/>
              </a:ext>
            </a:extLst>
          </p:cNvPr>
          <p:cNvSpPr>
            <a:spLocks noGrp="1"/>
          </p:cNvSpPr>
          <p:nvPr>
            <p:ph type="body" sz="quarter" idx="12"/>
          </p:nvPr>
        </p:nvSpPr>
        <p:spPr/>
        <p:txBody>
          <a:bodyPr/>
          <a:lstStyle/>
          <a:p>
            <a:r>
              <a:rPr lang="en-GB"/>
              <a:t>Shared Responsibility Model</a:t>
            </a:r>
          </a:p>
        </p:txBody>
      </p:sp>
      <p:sp>
        <p:nvSpPr>
          <p:cNvPr id="4" name="TextBox 3">
            <a:extLst>
              <a:ext uri="{FF2B5EF4-FFF2-40B4-BE49-F238E27FC236}">
                <a16:creationId xmlns:a16="http://schemas.microsoft.com/office/drawing/2014/main" id="{5A9284C5-5903-32F1-D963-FAA7C29EDA0C}"/>
              </a:ext>
            </a:extLst>
          </p:cNvPr>
          <p:cNvSpPr txBox="1"/>
          <p:nvPr/>
        </p:nvSpPr>
        <p:spPr>
          <a:xfrm>
            <a:off x="2639683" y="2743200"/>
            <a:ext cx="914400" cy="914400"/>
          </a:xfrm>
          <a:prstGeom prst="rect">
            <a:avLst/>
          </a:prstGeom>
        </p:spPr>
        <p:txBody>
          <a:bodyPr vert="horz" wrap="none" lIns="0" tIns="0" rIns="0" bIns="0" rtlCol="0" anchor="t" anchorCtr="0">
            <a:normAutofit/>
          </a:bodyPr>
          <a:lstStyle/>
          <a:p>
            <a:pPr algn="l"/>
            <a:endParaRPr lang="en-GB"/>
          </a:p>
        </p:txBody>
      </p:sp>
      <p:grpSp>
        <p:nvGrpSpPr>
          <p:cNvPr id="9" name="Group 8">
            <a:extLst>
              <a:ext uri="{FF2B5EF4-FFF2-40B4-BE49-F238E27FC236}">
                <a16:creationId xmlns:a16="http://schemas.microsoft.com/office/drawing/2014/main" id="{DDB5A744-65D4-431A-DB11-005FD6C6A2B4}"/>
              </a:ext>
            </a:extLst>
          </p:cNvPr>
          <p:cNvGrpSpPr/>
          <p:nvPr/>
        </p:nvGrpSpPr>
        <p:grpSpPr>
          <a:xfrm>
            <a:off x="310551" y="1504335"/>
            <a:ext cx="11311178" cy="4834094"/>
            <a:chOff x="166719" y="1074561"/>
            <a:chExt cx="11823123" cy="5021416"/>
          </a:xfrm>
        </p:grpSpPr>
        <p:sp>
          <p:nvSpPr>
            <p:cNvPr id="10" name="Rectangle 5">
              <a:extLst>
                <a:ext uri="{FF2B5EF4-FFF2-40B4-BE49-F238E27FC236}">
                  <a16:creationId xmlns:a16="http://schemas.microsoft.com/office/drawing/2014/main" id="{6DA52D7B-40DD-F4F9-1FC4-59471DBA2917}"/>
                </a:ext>
              </a:extLst>
            </p:cNvPr>
            <p:cNvSpPr/>
            <p:nvPr/>
          </p:nvSpPr>
          <p:spPr bwMode="auto">
            <a:xfrm>
              <a:off x="1891452" y="3524235"/>
              <a:ext cx="7255081" cy="1244932"/>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endParaRPr lang="en-US" altLang="ja-JP" sz="2400">
                <a:solidFill>
                  <a:prstClr val="black"/>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endParaRPr>
            </a:p>
          </p:txBody>
        </p:sp>
        <p:sp>
          <p:nvSpPr>
            <p:cNvPr id="11" name="TextBox 47">
              <a:extLst>
                <a:ext uri="{FF2B5EF4-FFF2-40B4-BE49-F238E27FC236}">
                  <a16:creationId xmlns:a16="http://schemas.microsoft.com/office/drawing/2014/main" id="{3E933977-508E-8C50-C722-2F103593F575}"/>
                </a:ext>
              </a:extLst>
            </p:cNvPr>
            <p:cNvSpPr txBox="1"/>
            <p:nvPr/>
          </p:nvSpPr>
          <p:spPr>
            <a:xfrm>
              <a:off x="1917977" y="3515754"/>
              <a:ext cx="4279016" cy="441497"/>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fontAlgn="base">
                <a:spcBef>
                  <a:spcPct val="0"/>
                </a:spcBef>
                <a:spcAft>
                  <a:spcPct val="0"/>
                </a:spcAft>
              </a:pPr>
              <a:r>
                <a:rPr lang="en-US" sz="200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 Foundation </a:t>
              </a:r>
              <a:r>
                <a:rPr lang="en-US" sz="200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Services</a:t>
              </a:r>
              <a:endParaRPr lang="en-US" sz="2000">
                <a:solidFill>
                  <a:srgbClr val="FFFFFF"/>
                </a:solidFill>
                <a:latin typeface="Amazon Ember" panose="020B0603020204020204"/>
                <a:ea typeface="Amazon Ember" panose="020B0603020204020204" pitchFamily="34" charset="0"/>
                <a:cs typeface="Amazon Ember" panose="020B0603020204020204" pitchFamily="34" charset="0"/>
              </a:endParaRPr>
            </a:p>
          </p:txBody>
        </p:sp>
        <p:sp>
          <p:nvSpPr>
            <p:cNvPr id="12" name="Rectangle 7">
              <a:extLst>
                <a:ext uri="{FF2B5EF4-FFF2-40B4-BE49-F238E27FC236}">
                  <a16:creationId xmlns:a16="http://schemas.microsoft.com/office/drawing/2014/main" id="{3BEE7BFD-2836-13FF-7C67-906F33DCAB06}"/>
                </a:ext>
              </a:extLst>
            </p:cNvPr>
            <p:cNvSpPr/>
            <p:nvPr/>
          </p:nvSpPr>
          <p:spPr bwMode="auto">
            <a:xfrm>
              <a:off x="2023144" y="4026108"/>
              <a:ext cx="1658501"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Compute</a:t>
              </a:r>
            </a:p>
          </p:txBody>
        </p:sp>
        <p:sp>
          <p:nvSpPr>
            <p:cNvPr id="13" name="Rounded Rectangle 12">
              <a:extLst>
                <a:ext uri="{FF2B5EF4-FFF2-40B4-BE49-F238E27FC236}">
                  <a16:creationId xmlns:a16="http://schemas.microsoft.com/office/drawing/2014/main" id="{8F4DA09F-5941-7706-78E1-9296FFBD8B10}"/>
                </a:ext>
              </a:extLst>
            </p:cNvPr>
            <p:cNvSpPr/>
            <p:nvPr/>
          </p:nvSpPr>
          <p:spPr bwMode="auto">
            <a:xfrm>
              <a:off x="3813095" y="4018628"/>
              <a:ext cx="1728589"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Storage</a:t>
              </a:r>
            </a:p>
          </p:txBody>
        </p:sp>
        <p:sp>
          <p:nvSpPr>
            <p:cNvPr id="14" name="Rectangle 7">
              <a:extLst>
                <a:ext uri="{FF2B5EF4-FFF2-40B4-BE49-F238E27FC236}">
                  <a16:creationId xmlns:a16="http://schemas.microsoft.com/office/drawing/2014/main" id="{9B1B1BEA-E721-ED3E-4D47-7CFE0A2013DC}"/>
                </a:ext>
              </a:extLst>
            </p:cNvPr>
            <p:cNvSpPr/>
            <p:nvPr/>
          </p:nvSpPr>
          <p:spPr bwMode="auto">
            <a:xfrm>
              <a:off x="5657505" y="4026108"/>
              <a:ext cx="1689193"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Database</a:t>
              </a:r>
            </a:p>
          </p:txBody>
        </p:sp>
        <p:sp>
          <p:nvSpPr>
            <p:cNvPr id="15" name="Rectangle 7">
              <a:extLst>
                <a:ext uri="{FF2B5EF4-FFF2-40B4-BE49-F238E27FC236}">
                  <a16:creationId xmlns:a16="http://schemas.microsoft.com/office/drawing/2014/main" id="{422E9B94-18F1-8A5C-B6BD-F6801764AFCD}"/>
                </a:ext>
              </a:extLst>
            </p:cNvPr>
            <p:cNvSpPr/>
            <p:nvPr/>
          </p:nvSpPr>
          <p:spPr bwMode="auto">
            <a:xfrm>
              <a:off x="7451847" y="4026301"/>
              <a:ext cx="1674115" cy="641031"/>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867"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Networking</a:t>
              </a:r>
            </a:p>
          </p:txBody>
        </p:sp>
        <p:sp>
          <p:nvSpPr>
            <p:cNvPr id="16" name="Rectangle 5">
              <a:extLst>
                <a:ext uri="{FF2B5EF4-FFF2-40B4-BE49-F238E27FC236}">
                  <a16:creationId xmlns:a16="http://schemas.microsoft.com/office/drawing/2014/main" id="{8EE79300-CAAB-57E3-3CEB-F051E9203B0E}"/>
                </a:ext>
              </a:extLst>
            </p:cNvPr>
            <p:cNvSpPr/>
            <p:nvPr/>
          </p:nvSpPr>
          <p:spPr bwMode="auto">
            <a:xfrm>
              <a:off x="1891598" y="4868346"/>
              <a:ext cx="7258916" cy="1227631"/>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endParaRPr lang="en-US" altLang="ja-JP" sz="2400">
                <a:solidFill>
                  <a:prstClr val="black"/>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endParaRPr>
            </a:p>
          </p:txBody>
        </p:sp>
        <p:sp>
          <p:nvSpPr>
            <p:cNvPr id="17" name="TextBox 54">
              <a:extLst>
                <a:ext uri="{FF2B5EF4-FFF2-40B4-BE49-F238E27FC236}">
                  <a16:creationId xmlns:a16="http://schemas.microsoft.com/office/drawing/2014/main" id="{B00EFF6C-EDE1-66D9-48F3-95D9A8F29040}"/>
                </a:ext>
              </a:extLst>
            </p:cNvPr>
            <p:cNvSpPr txBox="1"/>
            <p:nvPr/>
          </p:nvSpPr>
          <p:spPr>
            <a:xfrm>
              <a:off x="1917986" y="5023042"/>
              <a:ext cx="2669085" cy="918223"/>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fontAlgn="base">
                <a:spcBef>
                  <a:spcPct val="0"/>
                </a:spcBef>
                <a:spcAft>
                  <a:spcPct val="0"/>
                </a:spcAft>
              </a:pPr>
              <a:r>
                <a:rPr lang="en-US" sz="240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8" name="Rectangle 7">
              <a:extLst>
                <a:ext uri="{FF2B5EF4-FFF2-40B4-BE49-F238E27FC236}">
                  <a16:creationId xmlns:a16="http://schemas.microsoft.com/office/drawing/2014/main" id="{A559D358-19DA-845A-AF7B-79E2A9C9FC3F}"/>
                </a:ext>
              </a:extLst>
            </p:cNvPr>
            <p:cNvSpPr/>
            <p:nvPr/>
          </p:nvSpPr>
          <p:spPr bwMode="auto">
            <a:xfrm>
              <a:off x="4450458" y="5539739"/>
              <a:ext cx="2233373" cy="46847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Regions</a:t>
              </a:r>
            </a:p>
          </p:txBody>
        </p:sp>
        <p:sp>
          <p:nvSpPr>
            <p:cNvPr id="19" name="Rectangle 7">
              <a:extLst>
                <a:ext uri="{FF2B5EF4-FFF2-40B4-BE49-F238E27FC236}">
                  <a16:creationId xmlns:a16="http://schemas.microsoft.com/office/drawing/2014/main" id="{E783E1FC-96FE-406A-BB44-622663ECEA00}"/>
                </a:ext>
              </a:extLst>
            </p:cNvPr>
            <p:cNvSpPr/>
            <p:nvPr/>
          </p:nvSpPr>
          <p:spPr bwMode="auto">
            <a:xfrm>
              <a:off x="4313797" y="4931847"/>
              <a:ext cx="2506696" cy="49108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000"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Availability Zones</a:t>
              </a:r>
            </a:p>
          </p:txBody>
        </p:sp>
        <p:sp>
          <p:nvSpPr>
            <p:cNvPr id="20" name="Rectangle 7">
              <a:extLst>
                <a:ext uri="{FF2B5EF4-FFF2-40B4-BE49-F238E27FC236}">
                  <a16:creationId xmlns:a16="http://schemas.microsoft.com/office/drawing/2014/main" id="{CE08577F-8319-40D5-B670-1F8319FD02BF}"/>
                </a:ext>
              </a:extLst>
            </p:cNvPr>
            <p:cNvSpPr/>
            <p:nvPr/>
          </p:nvSpPr>
          <p:spPr bwMode="auto">
            <a:xfrm>
              <a:off x="7018697" y="4972459"/>
              <a:ext cx="2009172" cy="10357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2133" b="1">
                  <a:solidFill>
                    <a:srgbClr val="1F497D"/>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Edge locations</a:t>
              </a:r>
              <a:endParaRPr lang="en-US" altLang="ja-JP" sz="2133" b="1">
                <a:solidFill>
                  <a:srgbClr val="1F497D"/>
                </a:solidFill>
                <a:latin typeface="Amazon Ember" panose="020B0603020204020204"/>
                <a:ea typeface="Amazon Ember" panose="020B0603020204020204" pitchFamily="34" charset="0"/>
                <a:cs typeface="Amazon Ember" panose="020B0603020204020204" pitchFamily="34" charset="0"/>
                <a:sym typeface="Times New Roman" pitchFamily="18" charset="0"/>
              </a:endParaRPr>
            </a:p>
          </p:txBody>
        </p:sp>
        <p:sp>
          <p:nvSpPr>
            <p:cNvPr id="21" name="Rectangle 7">
              <a:extLst>
                <a:ext uri="{FF2B5EF4-FFF2-40B4-BE49-F238E27FC236}">
                  <a16:creationId xmlns:a16="http://schemas.microsoft.com/office/drawing/2014/main" id="{7A4AE72F-FE36-CD6B-881F-8127BD8459E7}"/>
                </a:ext>
              </a:extLst>
            </p:cNvPr>
            <p:cNvSpPr/>
            <p:nvPr/>
          </p:nvSpPr>
          <p:spPr bwMode="auto">
            <a:xfrm>
              <a:off x="1896213" y="2814377"/>
              <a:ext cx="2417584" cy="572217"/>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Client-side data encryption</a:t>
              </a:r>
              <a:endParaRPr lang="en-US" altLang="ja-JP">
                <a:solidFill>
                  <a:srgbClr val="000000"/>
                </a:solidFill>
                <a:latin typeface="Amazon Ember" panose="020B0603020204020204"/>
                <a:ea typeface="Amazon Ember" panose="020B0603020204020204" pitchFamily="34" charset="0"/>
                <a:cs typeface="Amazon Ember" panose="020B0603020204020204" pitchFamily="34" charset="0"/>
                <a:sym typeface="Times New Roman" pitchFamily="18" charset="0"/>
              </a:endParaRPr>
            </a:p>
          </p:txBody>
        </p:sp>
        <p:sp>
          <p:nvSpPr>
            <p:cNvPr id="22" name="Rectangle 7">
              <a:extLst>
                <a:ext uri="{FF2B5EF4-FFF2-40B4-BE49-F238E27FC236}">
                  <a16:creationId xmlns:a16="http://schemas.microsoft.com/office/drawing/2014/main" id="{446B4F09-165A-0134-A978-BD24A8136293}"/>
                </a:ext>
              </a:extLst>
            </p:cNvPr>
            <p:cNvSpPr/>
            <p:nvPr/>
          </p:nvSpPr>
          <p:spPr bwMode="auto">
            <a:xfrm>
              <a:off x="4494862" y="2814239"/>
              <a:ext cx="2085972"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Server-side data encryption</a:t>
              </a:r>
              <a:endParaRPr lang="en-US" altLang="ja-JP">
                <a:solidFill>
                  <a:srgbClr val="000000"/>
                </a:solidFill>
                <a:latin typeface="Amazon Ember" panose="020B0603020204020204"/>
                <a:ea typeface="Amazon Ember" panose="020B0603020204020204" pitchFamily="34" charset="0"/>
                <a:cs typeface="Amazon Ember" panose="020B0603020204020204" pitchFamily="34" charset="0"/>
                <a:sym typeface="Times New Roman" pitchFamily="18" charset="0"/>
              </a:endParaRPr>
            </a:p>
          </p:txBody>
        </p:sp>
        <p:sp>
          <p:nvSpPr>
            <p:cNvPr id="23" name="Rectangle 7">
              <a:extLst>
                <a:ext uri="{FF2B5EF4-FFF2-40B4-BE49-F238E27FC236}">
                  <a16:creationId xmlns:a16="http://schemas.microsoft.com/office/drawing/2014/main" id="{813847A6-762C-7890-2624-7F4056450D07}"/>
                </a:ext>
              </a:extLst>
            </p:cNvPr>
            <p:cNvSpPr/>
            <p:nvPr/>
          </p:nvSpPr>
          <p:spPr bwMode="auto">
            <a:xfrm>
              <a:off x="6738133" y="2822507"/>
              <a:ext cx="2391737"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867">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Network Traffic Protection</a:t>
              </a:r>
            </a:p>
          </p:txBody>
        </p:sp>
        <p:sp>
          <p:nvSpPr>
            <p:cNvPr id="24" name="Rectangle 5">
              <a:extLst>
                <a:ext uri="{FF2B5EF4-FFF2-40B4-BE49-F238E27FC236}">
                  <a16:creationId xmlns:a16="http://schemas.microsoft.com/office/drawing/2014/main" id="{E09946B7-4DEC-A7E2-9356-8499BEEF03A0}"/>
                </a:ext>
              </a:extLst>
            </p:cNvPr>
            <p:cNvSpPr/>
            <p:nvPr/>
          </p:nvSpPr>
          <p:spPr bwMode="auto">
            <a:xfrm>
              <a:off x="1872799" y="1727167"/>
              <a:ext cx="7162761" cy="473333"/>
            </a:xfrm>
            <a:prstGeom prst="roundRect">
              <a:avLst/>
            </a:prstGeom>
            <a:solidFill>
              <a:srgbClr val="9BBB59"/>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Platform, Applications, Identity, and Access Management</a:t>
              </a:r>
            </a:p>
          </p:txBody>
        </p:sp>
        <p:sp>
          <p:nvSpPr>
            <p:cNvPr id="25" name="Rectangle 5">
              <a:extLst>
                <a:ext uri="{FF2B5EF4-FFF2-40B4-BE49-F238E27FC236}">
                  <a16:creationId xmlns:a16="http://schemas.microsoft.com/office/drawing/2014/main" id="{2D6A5F4D-9092-183C-AEDC-2F139AAAE611}"/>
                </a:ext>
              </a:extLst>
            </p:cNvPr>
            <p:cNvSpPr/>
            <p:nvPr/>
          </p:nvSpPr>
          <p:spPr bwMode="auto">
            <a:xfrm>
              <a:off x="1892469" y="2282672"/>
              <a:ext cx="7253164" cy="435329"/>
            </a:xfrm>
            <a:prstGeom prst="roundRect">
              <a:avLst/>
            </a:prstGeom>
            <a:solidFill>
              <a:srgbClr val="9BBB59"/>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Operating system, network, and firewall configuration</a:t>
              </a:r>
            </a:p>
          </p:txBody>
        </p:sp>
        <p:sp>
          <p:nvSpPr>
            <p:cNvPr id="26" name="Rectangle 5">
              <a:extLst>
                <a:ext uri="{FF2B5EF4-FFF2-40B4-BE49-F238E27FC236}">
                  <a16:creationId xmlns:a16="http://schemas.microsoft.com/office/drawing/2014/main" id="{D255EFC3-306B-144D-DFB9-AEBA54CC1681}"/>
                </a:ext>
              </a:extLst>
            </p:cNvPr>
            <p:cNvSpPr/>
            <p:nvPr/>
          </p:nvSpPr>
          <p:spPr bwMode="auto">
            <a:xfrm>
              <a:off x="1872799" y="1083700"/>
              <a:ext cx="7253164" cy="541867"/>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2667">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Customer </a:t>
              </a:r>
              <a:r>
                <a:rPr lang="en-US" altLang="ja-JP" sz="2667">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Applications</a:t>
              </a:r>
              <a:r>
                <a:rPr lang="en-US" altLang="ja-JP" sz="2667">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 </a:t>
              </a:r>
              <a:r>
                <a:rPr lang="en-US" altLang="ja-JP" sz="2667">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&amp;</a:t>
              </a:r>
              <a:r>
                <a:rPr lang="en-US" altLang="ja-JP" sz="2667">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itchFamily="18" charset="0"/>
                </a:rPr>
                <a:t> Content</a:t>
              </a:r>
            </a:p>
          </p:txBody>
        </p:sp>
        <p:cxnSp>
          <p:nvCxnSpPr>
            <p:cNvPr id="27" name="Straight Connector 26">
              <a:extLst>
                <a:ext uri="{FF2B5EF4-FFF2-40B4-BE49-F238E27FC236}">
                  <a16:creationId xmlns:a16="http://schemas.microsoft.com/office/drawing/2014/main" id="{D12B08C0-8DC3-C915-AE86-CF77584A9664}"/>
                </a:ext>
              </a:extLst>
            </p:cNvPr>
            <p:cNvCxnSpPr/>
            <p:nvPr/>
          </p:nvCxnSpPr>
          <p:spPr>
            <a:xfrm>
              <a:off x="472313" y="3442397"/>
              <a:ext cx="11081892" cy="0"/>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8" name="TextBox 63">
              <a:extLst>
                <a:ext uri="{FF2B5EF4-FFF2-40B4-BE49-F238E27FC236}">
                  <a16:creationId xmlns:a16="http://schemas.microsoft.com/office/drawing/2014/main" id="{CD2329DB-5DB1-AA41-3AB7-79F2CD4444CF}"/>
                </a:ext>
              </a:extLst>
            </p:cNvPr>
            <p:cNvSpPr txBox="1"/>
            <p:nvPr/>
          </p:nvSpPr>
          <p:spPr>
            <a:xfrm rot="16200000">
              <a:off x="204643" y="1858958"/>
              <a:ext cx="2152505" cy="583711"/>
            </a:xfrm>
            <a:prstGeom prst="rect">
              <a:avLst/>
            </a:prstGeom>
            <a:noFill/>
          </p:spPr>
          <p:txBody>
            <a:bodyPr wrap="non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latin typeface="Amazon Ember" panose="020B0603020204020204" pitchFamily="34" charset="0"/>
                  <a:ea typeface="Amazon Ember" panose="020B0603020204020204" pitchFamily="34" charset="0"/>
                  <a:cs typeface="Amazon Ember" panose="020B0603020204020204" pitchFamily="34" charset="0"/>
                </a:rPr>
                <a:t>Customers</a:t>
              </a:r>
            </a:p>
          </p:txBody>
        </p:sp>
        <p:pic>
          <p:nvPicPr>
            <p:cNvPr id="29" name="Picture 28" descr="cloud.png">
              <a:extLst>
                <a:ext uri="{FF2B5EF4-FFF2-40B4-BE49-F238E27FC236}">
                  <a16:creationId xmlns:a16="http://schemas.microsoft.com/office/drawing/2014/main" id="{B3BD93C4-8C2A-A0A4-B3FE-6AEBE01998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719" y="4207533"/>
              <a:ext cx="1526675" cy="953527"/>
            </a:xfrm>
            <a:prstGeom prst="rect">
              <a:avLst/>
            </a:prstGeom>
            <a:noFill/>
          </p:spPr>
        </p:pic>
        <p:sp>
          <p:nvSpPr>
            <p:cNvPr id="30" name="TextBox 29">
              <a:extLst>
                <a:ext uri="{FF2B5EF4-FFF2-40B4-BE49-F238E27FC236}">
                  <a16:creationId xmlns:a16="http://schemas.microsoft.com/office/drawing/2014/main" id="{CC2638F3-D3F0-25A9-89FB-D1CA505DB65F}"/>
                </a:ext>
              </a:extLst>
            </p:cNvPr>
            <p:cNvSpPr txBox="1"/>
            <p:nvPr/>
          </p:nvSpPr>
          <p:spPr>
            <a:xfrm>
              <a:off x="9160686" y="1793427"/>
              <a:ext cx="2829156" cy="1405256"/>
            </a:xfrm>
            <a:prstGeom prst="rect">
              <a:avLst/>
            </a:prstGeom>
            <a:noFill/>
          </p:spPr>
          <p:txBody>
            <a:bodyPr wrap="square" rtlCol="0">
              <a:spAutoFit/>
            </a:bodyPr>
            <a:lstStyle/>
            <a:p>
              <a:pPr algn="ctr"/>
              <a:r>
                <a:rPr lang="en-US" sz="2133">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Customers are responsible for security </a:t>
              </a:r>
              <a:r>
                <a:rPr lang="en-US" sz="2133" b="1">
                  <a:solidFill>
                    <a:srgbClr val="4472C4"/>
                  </a:solidFill>
                  <a:latin typeface="Amazon Ember Light" panose="020B0403020204020204" pitchFamily="34" charset="0"/>
                  <a:ea typeface="Amazon Ember Light" panose="020B0403020204020204" pitchFamily="34" charset="0"/>
                  <a:cs typeface="Amazon Ember Light" panose="020B0403020204020204" pitchFamily="34" charset="0"/>
                </a:rPr>
                <a:t>IN</a:t>
              </a:r>
              <a:r>
                <a:rPr lang="en-US" sz="2133">
                  <a:solidFill>
                    <a:srgbClr val="4472C4"/>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133">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the cloud</a:t>
              </a:r>
              <a:endParaRPr lang="en-US" sz="2133">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91AE328A-648C-2913-A73C-BC78327F8AE7}"/>
                </a:ext>
              </a:extLst>
            </p:cNvPr>
            <p:cNvSpPr txBox="1"/>
            <p:nvPr/>
          </p:nvSpPr>
          <p:spPr>
            <a:xfrm>
              <a:off x="9160686" y="4526332"/>
              <a:ext cx="2829156" cy="1077026"/>
            </a:xfrm>
            <a:prstGeom prst="rect">
              <a:avLst/>
            </a:prstGeom>
            <a:noFill/>
          </p:spPr>
          <p:txBody>
            <a:bodyPr wrap="square" rtlCol="0">
              <a:spAutoFit/>
            </a:bodyPr>
            <a:lstStyle/>
            <a:p>
              <a:pPr algn="ctr"/>
              <a:r>
                <a:rPr lang="en-US" sz="2133">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AWS is responsible for the security </a:t>
              </a:r>
              <a:r>
                <a:rPr lang="en-US" sz="2133" b="1">
                  <a:solidFill>
                    <a:srgbClr val="4472C4"/>
                  </a:solidFill>
                  <a:latin typeface="Amazon Ember Light" panose="020B0403020204020204" pitchFamily="34" charset="0"/>
                  <a:ea typeface="Amazon Ember Light" panose="020B0403020204020204" pitchFamily="34" charset="0"/>
                  <a:cs typeface="Amazon Ember Light" panose="020B0403020204020204" pitchFamily="34" charset="0"/>
                </a:rPr>
                <a:t>OF</a:t>
              </a:r>
              <a:endParaRPr lang="en-US" sz="2133" b="1">
                <a:solidFill>
                  <a:srgbClr val="4472C4"/>
                </a:solidFill>
                <a:latin typeface="Amazon Ember Light" panose="020B0403020204020204"/>
                <a:ea typeface="Amazon Ember Light" panose="020B0403020204020204" pitchFamily="34" charset="0"/>
                <a:cs typeface="Amazon Ember Light" panose="020B0403020204020204" pitchFamily="34" charset="0"/>
              </a:endParaRPr>
            </a:p>
            <a:p>
              <a:pPr algn="ctr"/>
              <a:r>
                <a:rPr lang="en-US" sz="2133">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the</a:t>
              </a:r>
              <a:r>
                <a:rPr lang="en-US" sz="2133">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cloud</a:t>
              </a:r>
            </a:p>
          </p:txBody>
        </p:sp>
      </p:grpSp>
      <p:sp>
        <p:nvSpPr>
          <p:cNvPr id="8" name="Text Placeholder 7">
            <a:extLst>
              <a:ext uri="{FF2B5EF4-FFF2-40B4-BE49-F238E27FC236}">
                <a16:creationId xmlns:a16="http://schemas.microsoft.com/office/drawing/2014/main" id="{86E83DFD-7EB8-E866-BD20-8F65DF19A859}"/>
              </a:ext>
            </a:extLst>
          </p:cNvPr>
          <p:cNvSpPr>
            <a:spLocks noGrp="1"/>
          </p:cNvSpPr>
          <p:nvPr>
            <p:ph type="body" sz="quarter" idx="11"/>
          </p:nvPr>
        </p:nvSpPr>
        <p:spPr>
          <a:xfrm rot="1421478">
            <a:off x="1289830" y="3197109"/>
            <a:ext cx="9483117" cy="4376323"/>
          </a:xfrm>
        </p:spPr>
        <p:txBody>
          <a:bodyPr/>
          <a:lstStyle/>
          <a:p>
            <a:r>
              <a:rPr lang="en-GB">
                <a:solidFill>
                  <a:srgbClr val="FF0000"/>
                </a:solidFill>
              </a:rPr>
              <a:t>Needs to be redrawn by Publishing due to copyright</a:t>
            </a:r>
          </a:p>
        </p:txBody>
      </p:sp>
      <p:pic>
        <p:nvPicPr>
          <p:cNvPr id="5" name="Picture 3" descr="Logo&#10;&#10;Description automatically generated">
            <a:extLst>
              <a:ext uri="{FF2B5EF4-FFF2-40B4-BE49-F238E27FC236}">
                <a16:creationId xmlns:a16="http://schemas.microsoft.com/office/drawing/2014/main" id="{D1092966-3A83-8CDA-AA7F-8AC36D9BAFE6}"/>
              </a:ext>
            </a:extLst>
          </p:cNvPr>
          <p:cNvPicPr>
            <a:picLocks noChangeAspect="1"/>
          </p:cNvPicPr>
          <p:nvPr/>
        </p:nvPicPr>
        <p:blipFill>
          <a:blip r:embed="rId4"/>
          <a:stretch>
            <a:fillRect/>
          </a:stretch>
        </p:blipFill>
        <p:spPr>
          <a:xfrm>
            <a:off x="11382375" y="79375"/>
            <a:ext cx="700943" cy="700943"/>
          </a:xfrm>
          <a:prstGeom prst="rect">
            <a:avLst/>
          </a:prstGeom>
        </p:spPr>
      </p:pic>
    </p:spTree>
    <p:extLst>
      <p:ext uri="{BB962C8B-B14F-4D97-AF65-F5344CB8AC3E}">
        <p14:creationId xmlns:p14="http://schemas.microsoft.com/office/powerpoint/2010/main" val="81705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aaS vs PaaS vs IaaS: What's the Difference? - Financesonline.com">
            <a:extLst>
              <a:ext uri="{FF2B5EF4-FFF2-40B4-BE49-F238E27FC236}">
                <a16:creationId xmlns:a16="http://schemas.microsoft.com/office/drawing/2014/main" id="{1FB946F9-8EBA-932E-F4FE-9FAC28CB0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 b="10443"/>
          <a:stretch/>
        </p:blipFill>
        <p:spPr bwMode="auto">
          <a:xfrm>
            <a:off x="1361400" y="949043"/>
            <a:ext cx="9476159" cy="5595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E7A2E79-571B-ACD5-C9FD-363DBCF98380}"/>
              </a:ext>
            </a:extLst>
          </p:cNvPr>
          <p:cNvSpPr>
            <a:spLocks noGrp="1"/>
          </p:cNvSpPr>
          <p:nvPr>
            <p:ph type="body" sz="quarter" idx="12"/>
          </p:nvPr>
        </p:nvSpPr>
        <p:spPr>
          <a:xfrm>
            <a:off x="1354441" y="313570"/>
            <a:ext cx="9483118" cy="520262"/>
          </a:xfrm>
        </p:spPr>
        <p:txBody>
          <a:bodyPr/>
          <a:lstStyle/>
          <a:p>
            <a:pPr algn="ctr"/>
            <a:r>
              <a:rPr lang="en-GB"/>
              <a:t>Iaas   Paas   SaaS</a:t>
            </a:r>
          </a:p>
        </p:txBody>
      </p:sp>
      <p:sp>
        <p:nvSpPr>
          <p:cNvPr id="4" name="Text Placeholder 7">
            <a:extLst>
              <a:ext uri="{FF2B5EF4-FFF2-40B4-BE49-F238E27FC236}">
                <a16:creationId xmlns:a16="http://schemas.microsoft.com/office/drawing/2014/main" id="{9ECE4A8B-B0D4-D125-DE74-B60945849DFD}"/>
              </a:ext>
            </a:extLst>
          </p:cNvPr>
          <p:cNvSpPr>
            <a:spLocks noGrp="1"/>
          </p:cNvSpPr>
          <p:nvPr>
            <p:ph type="body" sz="quarter" idx="11"/>
          </p:nvPr>
        </p:nvSpPr>
        <p:spPr>
          <a:xfrm rot="627165">
            <a:off x="1823746" y="2761936"/>
            <a:ext cx="9483117" cy="4376323"/>
          </a:xfrm>
        </p:spPr>
        <p:txBody>
          <a:bodyPr/>
          <a:lstStyle/>
          <a:p>
            <a:r>
              <a:rPr lang="en-GB">
                <a:solidFill>
                  <a:srgbClr val="FF0000"/>
                </a:solidFill>
              </a:rPr>
              <a:t>Needs to be redrawn by Publishing due to copyright</a:t>
            </a:r>
          </a:p>
        </p:txBody>
      </p:sp>
    </p:spTree>
    <p:extLst>
      <p:ext uri="{BB962C8B-B14F-4D97-AF65-F5344CB8AC3E}">
        <p14:creationId xmlns:p14="http://schemas.microsoft.com/office/powerpoint/2010/main" val="355730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384785" y="1349985"/>
            <a:ext cx="3597280" cy="2751999"/>
          </a:xfrm>
        </p:spPr>
        <p:txBody>
          <a:bodyPr/>
          <a:lstStyle/>
          <a:p>
            <a:r>
              <a:rPr lang="en-US"/>
              <a:t>networking</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12</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pPr marL="457200" indent="-457200">
              <a:buFont typeface="Arial" panose="020B0604020202020204" pitchFamily="34" charset="0"/>
              <a:buChar char="•"/>
            </a:pPr>
            <a:r>
              <a:rPr lang="en-GB" sz="2800"/>
              <a:t>No Access to physical infrastructure</a:t>
            </a:r>
          </a:p>
          <a:p>
            <a:pPr marL="457200" indent="-457200">
              <a:buFont typeface="Arial" panose="020B0604020202020204" pitchFamily="34" charset="0"/>
              <a:buChar char="•"/>
            </a:pPr>
            <a:endParaRPr lang="en-GB" sz="2800"/>
          </a:p>
          <a:p>
            <a:pPr marL="457200" indent="-457200">
              <a:buFont typeface="Arial" panose="020B0604020202020204" pitchFamily="34" charset="0"/>
              <a:buChar char="•"/>
            </a:pPr>
            <a:r>
              <a:rPr lang="en-GB" sz="2800"/>
              <a:t>Presented as a virtual layer</a:t>
            </a:r>
          </a:p>
          <a:p>
            <a:pPr marL="457200" indent="-457200">
              <a:buFont typeface="Arial" panose="020B0604020202020204" pitchFamily="34" charset="0"/>
              <a:buChar char="•"/>
            </a:pPr>
            <a:endParaRPr lang="en-GB" sz="2800"/>
          </a:p>
          <a:p>
            <a:pPr marL="457200" indent="-457200">
              <a:buFont typeface="Arial" panose="020B0604020202020204" pitchFamily="34" charset="0"/>
              <a:buChar char="•"/>
            </a:pPr>
            <a:r>
              <a:rPr lang="en-GB" sz="2800">
                <a:latin typeface="Montserrat"/>
              </a:rPr>
              <a:t>Virtual private cloud ‘bubble’ (VPC)</a:t>
            </a:r>
            <a:endParaRPr lang="en-GB" sz="2800"/>
          </a:p>
          <a:p>
            <a:endParaRPr lang="en-GB" sz="2000"/>
          </a:p>
        </p:txBody>
      </p:sp>
      <p:pic>
        <p:nvPicPr>
          <p:cNvPr id="6" name="Graphic 5" descr="Upload outline">
            <a:extLst>
              <a:ext uri="{FF2B5EF4-FFF2-40B4-BE49-F238E27FC236}">
                <a16:creationId xmlns:a16="http://schemas.microsoft.com/office/drawing/2014/main" id="{B6403406-9DB3-E7ED-9D28-73DABD74CE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0398" y="3644783"/>
            <a:ext cx="1691149" cy="1691149"/>
          </a:xfrm>
          <a:prstGeom prst="rect">
            <a:avLst/>
          </a:prstGeom>
        </p:spPr>
      </p:pic>
      <p:pic>
        <p:nvPicPr>
          <p:cNvPr id="8" name="Graphic 7" descr="Cloud outline">
            <a:extLst>
              <a:ext uri="{FF2B5EF4-FFF2-40B4-BE49-F238E27FC236}">
                <a16:creationId xmlns:a16="http://schemas.microsoft.com/office/drawing/2014/main" id="{4657E77D-23B7-81B0-7E74-A1070D0005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2916" y="4628794"/>
            <a:ext cx="1941871" cy="1941871"/>
          </a:xfrm>
          <a:prstGeom prst="rect">
            <a:avLst/>
          </a:prstGeom>
        </p:spPr>
      </p:pic>
    </p:spTree>
    <p:extLst>
      <p:ext uri="{BB962C8B-B14F-4D97-AF65-F5344CB8AC3E}">
        <p14:creationId xmlns:p14="http://schemas.microsoft.com/office/powerpoint/2010/main" val="29251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53548" y="1349985"/>
            <a:ext cx="3728517" cy="2751999"/>
          </a:xfrm>
        </p:spPr>
        <p:txBody>
          <a:bodyPr/>
          <a:lstStyle/>
          <a:p>
            <a:r>
              <a:rPr lang="en-US"/>
              <a:t>control and config</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13</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r>
              <a:rPr lang="en-GB" sz="2800"/>
              <a:t>Cloud Providers give access via:</a:t>
            </a:r>
          </a:p>
          <a:p>
            <a:r>
              <a:rPr lang="en-GB" sz="2800"/>
              <a:t>	API</a:t>
            </a:r>
          </a:p>
          <a:p>
            <a:r>
              <a:rPr lang="en-GB" sz="2800"/>
              <a:t>	CLI (command line) </a:t>
            </a:r>
          </a:p>
          <a:p>
            <a:r>
              <a:rPr lang="en-GB" sz="2800"/>
              <a:t>	Console Dashboard</a:t>
            </a:r>
          </a:p>
          <a:p>
            <a:endParaRPr lang="en-GB" sz="2800"/>
          </a:p>
          <a:p>
            <a:r>
              <a:rPr lang="en-GB" sz="2800"/>
              <a:t>Command line access via:</a:t>
            </a:r>
          </a:p>
          <a:p>
            <a:pPr marL="342900" indent="-342900">
              <a:buFont typeface="Wingdings" panose="05000000000000000000" pitchFamily="2" charset="2"/>
              <a:buChar char="ü"/>
            </a:pPr>
            <a:r>
              <a:rPr lang="en-GB" sz="2800"/>
              <a:t>PowerShell / CMD / Bash</a:t>
            </a:r>
          </a:p>
          <a:p>
            <a:pPr marL="342900" indent="-342900">
              <a:buFont typeface="Wingdings" panose="05000000000000000000" pitchFamily="2" charset="2"/>
              <a:buChar char="ü"/>
            </a:pPr>
            <a:r>
              <a:rPr lang="en-GB" sz="2800"/>
              <a:t>Bastion Host / Managed Service</a:t>
            </a:r>
          </a:p>
          <a:p>
            <a:pPr marL="342900" indent="-342900">
              <a:buFont typeface="Wingdings" panose="05000000000000000000" pitchFamily="2" charset="2"/>
              <a:buChar char="ü"/>
            </a:pPr>
            <a:r>
              <a:rPr lang="en-GB" sz="2800"/>
              <a:t>Cloud based shell</a:t>
            </a:r>
          </a:p>
          <a:p>
            <a:endParaRPr lang="en-GB" sz="2000"/>
          </a:p>
        </p:txBody>
      </p:sp>
    </p:spTree>
    <p:extLst>
      <p:ext uri="{BB962C8B-B14F-4D97-AF65-F5344CB8AC3E}">
        <p14:creationId xmlns:p14="http://schemas.microsoft.com/office/powerpoint/2010/main" val="531656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website&#10;&#10;Description automatically generated">
            <a:extLst>
              <a:ext uri="{FF2B5EF4-FFF2-40B4-BE49-F238E27FC236}">
                <a16:creationId xmlns:a16="http://schemas.microsoft.com/office/drawing/2014/main" id="{30D0F37B-21FA-7D66-E4AB-61DCE297DE8B}"/>
              </a:ext>
            </a:extLst>
          </p:cNvPr>
          <p:cNvPicPr>
            <a:picLocks noChangeAspect="1"/>
          </p:cNvPicPr>
          <p:nvPr/>
        </p:nvPicPr>
        <p:blipFill>
          <a:blip r:embed="rId3"/>
          <a:stretch>
            <a:fillRect/>
          </a:stretch>
        </p:blipFill>
        <p:spPr>
          <a:xfrm>
            <a:off x="1460847" y="291836"/>
            <a:ext cx="9205452" cy="6179585"/>
          </a:xfrm>
          <a:prstGeom prst="rect">
            <a:avLst/>
          </a:prstGeom>
        </p:spPr>
      </p:pic>
      <p:pic>
        <p:nvPicPr>
          <p:cNvPr id="3" name="Picture 3" descr="Logo&#10;&#10;Description automatically generated">
            <a:extLst>
              <a:ext uri="{FF2B5EF4-FFF2-40B4-BE49-F238E27FC236}">
                <a16:creationId xmlns:a16="http://schemas.microsoft.com/office/drawing/2014/main" id="{471A05BE-125E-D48D-14D8-87159375441D}"/>
              </a:ext>
            </a:extLst>
          </p:cNvPr>
          <p:cNvPicPr>
            <a:picLocks noChangeAspect="1"/>
          </p:cNvPicPr>
          <p:nvPr/>
        </p:nvPicPr>
        <p:blipFill>
          <a:blip r:embed="rId4"/>
          <a:stretch>
            <a:fillRect/>
          </a:stretch>
        </p:blipFill>
        <p:spPr>
          <a:xfrm>
            <a:off x="11382375" y="79375"/>
            <a:ext cx="700943" cy="700943"/>
          </a:xfrm>
          <a:prstGeom prst="rect">
            <a:avLst/>
          </a:prstGeom>
        </p:spPr>
      </p:pic>
    </p:spTree>
    <p:extLst>
      <p:ext uri="{BB962C8B-B14F-4D97-AF65-F5344CB8AC3E}">
        <p14:creationId xmlns:p14="http://schemas.microsoft.com/office/powerpoint/2010/main" val="402817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2861187" y="2885102"/>
            <a:ext cx="4852219" cy="1905823"/>
          </a:xfrm>
        </p:spPr>
        <p:txBody>
          <a:bodyPr/>
          <a:lstStyle/>
          <a:p>
            <a:r>
              <a:rPr lang="en-GB"/>
              <a:t>initialising</a:t>
            </a:r>
          </a:p>
        </p:txBody>
      </p:sp>
    </p:spTree>
    <p:extLst>
      <p:ext uri="{BB962C8B-B14F-4D97-AF65-F5344CB8AC3E}">
        <p14:creationId xmlns:p14="http://schemas.microsoft.com/office/powerpoint/2010/main" val="252075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latin typeface="Montserrat Black"/>
              </a:rPr>
              <a:t>What kind of server is needed?</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16</a:t>
            </a:fld>
            <a:endParaRPr lang="en-GB" sz="1000"/>
          </a:p>
        </p:txBody>
      </p:sp>
      <p:sp>
        <p:nvSpPr>
          <p:cNvPr id="9" name="TextBox 8">
            <a:extLst>
              <a:ext uri="{FF2B5EF4-FFF2-40B4-BE49-F238E27FC236}">
                <a16:creationId xmlns:a16="http://schemas.microsoft.com/office/drawing/2014/main" id="{69F08A7C-424F-6E68-DBE2-408AA0406242}"/>
              </a:ext>
            </a:extLst>
          </p:cNvPr>
          <p:cNvSpPr txBox="1"/>
          <p:nvPr/>
        </p:nvSpPr>
        <p:spPr>
          <a:xfrm>
            <a:off x="4912344" y="766179"/>
            <a:ext cx="6098458" cy="3539430"/>
          </a:xfrm>
          <a:prstGeom prst="rect">
            <a:avLst/>
          </a:prstGeom>
          <a:noFill/>
        </p:spPr>
        <p:txBody>
          <a:bodyPr wrap="square">
            <a:spAutoFit/>
          </a:bodyPr>
          <a:lstStyle/>
          <a:p>
            <a:r>
              <a:rPr lang="en-GB" sz="2800" b="1"/>
              <a:t>Example : EC2</a:t>
            </a:r>
          </a:p>
          <a:p>
            <a:endParaRPr lang="en-GB" sz="2800" b="1"/>
          </a:p>
          <a:p>
            <a:r>
              <a:rPr lang="en-GB" sz="2800"/>
              <a:t>Compute optimised</a:t>
            </a:r>
          </a:p>
          <a:p>
            <a:pPr algn="ctr"/>
            <a:r>
              <a:rPr lang="en-GB" sz="2800"/>
              <a:t>or </a:t>
            </a:r>
          </a:p>
          <a:p>
            <a:r>
              <a:rPr lang="en-GB" sz="2800"/>
              <a:t>Memory optimised</a:t>
            </a:r>
          </a:p>
          <a:p>
            <a:pPr algn="ctr"/>
            <a:r>
              <a:rPr lang="en-GB" sz="2800"/>
              <a:t>or </a:t>
            </a:r>
          </a:p>
          <a:p>
            <a:r>
              <a:rPr lang="en-GB" sz="2800"/>
              <a:t>Storage optimised</a:t>
            </a:r>
          </a:p>
          <a:p>
            <a:endParaRPr lang="en-GB" sz="2800" b="1"/>
          </a:p>
        </p:txBody>
      </p:sp>
      <p:pic>
        <p:nvPicPr>
          <p:cNvPr id="10" name="Graphic 9" descr="Podium outline">
            <a:extLst>
              <a:ext uri="{FF2B5EF4-FFF2-40B4-BE49-F238E27FC236}">
                <a16:creationId xmlns:a16="http://schemas.microsoft.com/office/drawing/2014/main" id="{1511AD14-6EB0-7912-6AD0-B76CE98ACF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4098" y="3921984"/>
            <a:ext cx="2589688" cy="2589688"/>
          </a:xfrm>
          <a:prstGeom prst="rect">
            <a:avLst/>
          </a:prstGeom>
        </p:spPr>
      </p:pic>
    </p:spTree>
    <p:extLst>
      <p:ext uri="{BB962C8B-B14F-4D97-AF65-F5344CB8AC3E}">
        <p14:creationId xmlns:p14="http://schemas.microsoft.com/office/powerpoint/2010/main" val="49674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compute</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17</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r>
              <a:rPr lang="en-GB" sz="2800"/>
              <a:t>computational resources needed to do any task in the cloud</a:t>
            </a:r>
          </a:p>
          <a:p>
            <a:pPr marL="285750" indent="-285750">
              <a:buFont typeface="Arial" panose="020B0604020202020204" pitchFamily="34" charset="0"/>
              <a:buChar char="•"/>
            </a:pPr>
            <a:endParaRPr lang="en-GB" sz="2800"/>
          </a:p>
          <a:p>
            <a:pPr marL="457200" indent="-457200">
              <a:buFont typeface="Wingdings" panose="05000000000000000000" pitchFamily="2" charset="2"/>
              <a:buChar char="ü"/>
            </a:pPr>
            <a:r>
              <a:rPr lang="en-GB" sz="2800"/>
              <a:t>processing power</a:t>
            </a:r>
          </a:p>
          <a:p>
            <a:pPr marL="457200" indent="-457200">
              <a:buFont typeface="Wingdings" panose="05000000000000000000" pitchFamily="2" charset="2"/>
              <a:buChar char="ü"/>
            </a:pPr>
            <a:r>
              <a:rPr lang="en-GB" sz="2800"/>
              <a:t>temporary memory </a:t>
            </a:r>
          </a:p>
          <a:p>
            <a:endParaRPr lang="en-GB" sz="2800"/>
          </a:p>
          <a:p>
            <a:endParaRPr lang="en-GB" sz="2800"/>
          </a:p>
          <a:p>
            <a:r>
              <a:rPr lang="en-GB" sz="2800"/>
              <a:t>for example, a machine learning application with 3d graphics will consume CPUs, RAM and Graphic processing units to complete the task</a:t>
            </a:r>
            <a:endParaRPr lang="en-GB" sz="2000"/>
          </a:p>
        </p:txBody>
      </p:sp>
      <p:pic>
        <p:nvPicPr>
          <p:cNvPr id="1026" name="Picture 2" descr="Plotly - Wikipedia">
            <a:extLst>
              <a:ext uri="{FF2B5EF4-FFF2-40B4-BE49-F238E27FC236}">
                <a16:creationId xmlns:a16="http://schemas.microsoft.com/office/drawing/2014/main" id="{89BFA78A-3302-732B-C939-57FB4162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661" y="3757182"/>
            <a:ext cx="2079501" cy="6896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A picture containing text, clipart&#10;&#10;Description automatically generated">
            <a:extLst>
              <a:ext uri="{FF2B5EF4-FFF2-40B4-BE49-F238E27FC236}">
                <a16:creationId xmlns:a16="http://schemas.microsoft.com/office/drawing/2014/main" id="{1E79035A-7409-EC11-E865-DFCBE21FDA6E}"/>
              </a:ext>
            </a:extLst>
          </p:cNvPr>
          <p:cNvPicPr>
            <a:picLocks noChangeAspect="1"/>
          </p:cNvPicPr>
          <p:nvPr/>
        </p:nvPicPr>
        <p:blipFill>
          <a:blip r:embed="rId4"/>
          <a:stretch>
            <a:fillRect/>
          </a:stretch>
        </p:blipFill>
        <p:spPr>
          <a:xfrm>
            <a:off x="11341344" y="57883"/>
            <a:ext cx="704850" cy="704850"/>
          </a:xfrm>
          <a:prstGeom prst="rect">
            <a:avLst/>
          </a:prstGeom>
        </p:spPr>
      </p:pic>
    </p:spTree>
    <p:extLst>
      <p:ext uri="{BB962C8B-B14F-4D97-AF65-F5344CB8AC3E}">
        <p14:creationId xmlns:p14="http://schemas.microsoft.com/office/powerpoint/2010/main" val="27658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ec2 family types</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18</a:t>
            </a:fld>
            <a:endParaRPr lang="en-GB" sz="1000"/>
          </a:p>
        </p:txBody>
      </p:sp>
      <p:sp>
        <p:nvSpPr>
          <p:cNvPr id="9" name="TextBox 8">
            <a:extLst>
              <a:ext uri="{FF2B5EF4-FFF2-40B4-BE49-F238E27FC236}">
                <a16:creationId xmlns:a16="http://schemas.microsoft.com/office/drawing/2014/main" id="{E72D027B-281C-1FA0-6944-83F5587CB614}"/>
              </a:ext>
            </a:extLst>
          </p:cNvPr>
          <p:cNvSpPr txBox="1"/>
          <p:nvPr/>
        </p:nvSpPr>
        <p:spPr>
          <a:xfrm>
            <a:off x="3550673" y="355851"/>
            <a:ext cx="7705747" cy="5715411"/>
          </a:xfrm>
          <a:prstGeom prst="rect">
            <a:avLst/>
          </a:prstGeom>
          <a:noFill/>
        </p:spPr>
        <p:txBody>
          <a:bodyPr wrap="square">
            <a:spAutoFit/>
          </a:bodyPr>
          <a:lstStyle/>
          <a:p>
            <a:pPr marL="2343150" lvl="5" defTabSz="1155700">
              <a:spcBef>
                <a:spcPct val="0"/>
              </a:spcBef>
              <a:spcAft>
                <a:spcPct val="15000"/>
              </a:spcAft>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General Purpose:</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M5, T3</a:t>
            </a:r>
          </a:p>
          <a:p>
            <a:pPr marL="2343150" lvl="5" defTabSz="1155700">
              <a:spcBef>
                <a:spcPct val="0"/>
              </a:spcBef>
              <a:spcAft>
                <a:spcPct val="15000"/>
              </a:spcAft>
            </a:pPr>
            <a:r>
              <a:rPr lang="en-US" sz="28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Compute-Optimized:</a:t>
            </a:r>
          </a:p>
          <a:p>
            <a:pPr marL="2343150" lvl="5" indent="0" defTabSz="1155700">
              <a:spcBef>
                <a:spcPct val="0"/>
              </a:spcBef>
              <a:spcAft>
                <a:spcPct val="15000"/>
              </a:spcAft>
              <a:buNone/>
            </a:pP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C5</a:t>
            </a:r>
          </a:p>
          <a:p>
            <a:pPr marL="2343150" lvl="5" defTabSz="1155700">
              <a:spcBef>
                <a:spcPct val="0"/>
              </a:spcBef>
              <a:spcAft>
                <a:spcPct val="15000"/>
              </a:spcAft>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Memory-Optimized:</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R5 </a:t>
            </a: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z1d, High Memory</a:t>
            </a:r>
          </a:p>
          <a:p>
            <a:pPr marL="2343150" lvl="5" defTabSz="1155700">
              <a:spcBef>
                <a:spcPct val="0"/>
              </a:spcBef>
              <a:spcAft>
                <a:spcPct val="15000"/>
              </a:spcAft>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GPU Intensive: </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P2/P3, G3, F1</a:t>
            </a:r>
          </a:p>
          <a:p>
            <a:pPr marL="2343150" lvl="5" defTabSz="1155700">
              <a:spcBef>
                <a:spcPct val="0"/>
              </a:spcBef>
              <a:spcAft>
                <a:spcPct val="15000"/>
              </a:spcAft>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Storage </a:t>
            </a:r>
          </a:p>
          <a:p>
            <a:pPr marL="2343150" lvl="5" indent="0" defTabSz="1155700">
              <a:spcBef>
                <a:spcPct val="0"/>
              </a:spcBef>
              <a:spcAft>
                <a:spcPct val="15000"/>
              </a:spcAft>
              <a:buNone/>
            </a:pP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H1, I3, D2</a:t>
            </a:r>
            <a:endParaRPr lang="en-US" sz="2800">
              <a:latin typeface="Amazon Ember Light" panose="020B0403020204020204" pitchFamily="34" charset="0"/>
              <a:ea typeface="Amazon Ember Light" panose="020B0403020204020204" pitchFamily="34" charset="0"/>
              <a:cs typeface="Amazon Ember Light" panose="020B0403020204020204" pitchFamily="34" charset="0"/>
            </a:endParaRPr>
          </a:p>
          <a:p>
            <a:pPr marL="2343150" lvl="5" defTabSz="1155700">
              <a:spcBef>
                <a:spcPct val="0"/>
              </a:spcBef>
              <a:spcAft>
                <a:spcPct val="15000"/>
              </a:spcAft>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Optimized:</a:t>
            </a:r>
            <a:br>
              <a:rPr lang="en-US" sz="280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H1, I3, D2</a:t>
            </a:r>
          </a:p>
        </p:txBody>
      </p:sp>
    </p:spTree>
    <p:extLst>
      <p:ext uri="{BB962C8B-B14F-4D97-AF65-F5344CB8AC3E}">
        <p14:creationId xmlns:p14="http://schemas.microsoft.com/office/powerpoint/2010/main" val="61165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instance sizes </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19</a:t>
            </a:fld>
            <a:endParaRPr lang="en-GB" sz="1000"/>
          </a:p>
        </p:txBody>
      </p:sp>
      <p:graphicFrame>
        <p:nvGraphicFramePr>
          <p:cNvPr id="5" name="Table 4">
            <a:extLst>
              <a:ext uri="{FF2B5EF4-FFF2-40B4-BE49-F238E27FC236}">
                <a16:creationId xmlns:a16="http://schemas.microsoft.com/office/drawing/2014/main" id="{A04AA458-8E3F-B752-962A-0687D802876E}"/>
              </a:ext>
            </a:extLst>
          </p:cNvPr>
          <p:cNvGraphicFramePr>
            <a:graphicFrameLocks noGrp="1"/>
          </p:cNvGraphicFramePr>
          <p:nvPr>
            <p:extLst>
              <p:ext uri="{D42A27DB-BD31-4B8C-83A1-F6EECF244321}">
                <p14:modId xmlns:p14="http://schemas.microsoft.com/office/powerpoint/2010/main" val="2684407315"/>
              </p:ext>
            </p:extLst>
          </p:nvPr>
        </p:nvGraphicFramePr>
        <p:xfrm>
          <a:off x="6025996" y="752167"/>
          <a:ext cx="5781219" cy="3996814"/>
        </p:xfrm>
        <a:graphic>
          <a:graphicData uri="http://schemas.openxmlformats.org/drawingml/2006/table">
            <a:tbl>
              <a:tblPr firstRow="1" bandRow="1">
                <a:tableStyleId>{5C22544A-7EE6-4342-B048-85BDC9FD1C3A}</a:tableStyleId>
              </a:tblPr>
              <a:tblGrid>
                <a:gridCol w="1498524">
                  <a:extLst>
                    <a:ext uri="{9D8B030D-6E8A-4147-A177-3AD203B41FA5}">
                      <a16:colId xmlns:a16="http://schemas.microsoft.com/office/drawing/2014/main" val="2385974663"/>
                    </a:ext>
                  </a:extLst>
                </a:gridCol>
                <a:gridCol w="2095787">
                  <a:extLst>
                    <a:ext uri="{9D8B030D-6E8A-4147-A177-3AD203B41FA5}">
                      <a16:colId xmlns:a16="http://schemas.microsoft.com/office/drawing/2014/main" val="522320130"/>
                    </a:ext>
                  </a:extLst>
                </a:gridCol>
                <a:gridCol w="2186908">
                  <a:extLst>
                    <a:ext uri="{9D8B030D-6E8A-4147-A177-3AD203B41FA5}">
                      <a16:colId xmlns:a16="http://schemas.microsoft.com/office/drawing/2014/main" val="3659345704"/>
                    </a:ext>
                  </a:extLst>
                </a:gridCol>
              </a:tblGrid>
              <a:tr h="901342">
                <a:tc>
                  <a:txBody>
                    <a:bodyPr/>
                    <a:lstStyle/>
                    <a:p>
                      <a:pPr algn="ctr"/>
                      <a:r>
                        <a:rPr lang="en-US" sz="2400">
                          <a:latin typeface="Amazon Ember" panose="020B0603020204020204" pitchFamily="34" charset="0"/>
                          <a:ea typeface="Amazon Ember" panose="020B0603020204020204" pitchFamily="34" charset="0"/>
                          <a:cs typeface="Amazon Ember" panose="020B0603020204020204" pitchFamily="34" charset="0"/>
                        </a:rPr>
                        <a:t>vCPUs</a:t>
                      </a:r>
                    </a:p>
                  </a:txBody>
                  <a:tcPr marL="121643" marR="121643" marT="60822" marB="60822"/>
                </a:tc>
                <a:tc>
                  <a:txBody>
                    <a:bodyPr/>
                    <a:lstStyle/>
                    <a:p>
                      <a:pPr algn="ctr"/>
                      <a:r>
                        <a:rPr lang="en-US" sz="2400">
                          <a:latin typeface="Amazon Ember" panose="020B0603020204020204" pitchFamily="34" charset="0"/>
                          <a:ea typeface="Amazon Ember" panose="020B0603020204020204" pitchFamily="34" charset="0"/>
                          <a:cs typeface="Amazon Ember" panose="020B0603020204020204" pitchFamily="34" charset="0"/>
                        </a:rPr>
                        <a:t>Memory (GiB)</a:t>
                      </a:r>
                    </a:p>
                  </a:txBody>
                  <a:tcPr marL="121643" marR="121643" marT="60822" marB="60822"/>
                </a:tc>
                <a:tc>
                  <a:txBody>
                    <a:bodyPr/>
                    <a:lstStyle/>
                    <a:p>
                      <a:pPr algn="ctr"/>
                      <a:r>
                        <a:rPr lang="en-US" sz="2400">
                          <a:latin typeface="Amazon Ember" panose="020B0603020204020204" pitchFamily="34" charset="0"/>
                          <a:ea typeface="Amazon Ember" panose="020B0603020204020204" pitchFamily="34" charset="0"/>
                          <a:cs typeface="Amazon Ember" panose="020B0603020204020204" pitchFamily="34" charset="0"/>
                        </a:rPr>
                        <a:t>Network</a:t>
                      </a:r>
                      <a:r>
                        <a:rPr lang="en-US" sz="2400" baseline="0">
                          <a:latin typeface="Amazon Ember" panose="020B0603020204020204" pitchFamily="34" charset="0"/>
                          <a:ea typeface="Amazon Ember" panose="020B0603020204020204" pitchFamily="34" charset="0"/>
                          <a:cs typeface="Amazon Ember" panose="020B0603020204020204" pitchFamily="34" charset="0"/>
                        </a:rPr>
                        <a:t> (Gbps)</a:t>
                      </a:r>
                      <a:endParaRPr lang="en-US" sz="2400">
                        <a:latin typeface="Amazon Ember" panose="020B0603020204020204" pitchFamily="34" charset="0"/>
                        <a:ea typeface="Amazon Ember" panose="020B0603020204020204" pitchFamily="34" charset="0"/>
                        <a:cs typeface="Amazon Ember" panose="020B0603020204020204" pitchFamily="34" charset="0"/>
                      </a:endParaRPr>
                    </a:p>
                  </a:txBody>
                  <a:tcPr marL="121643" marR="121643" marT="60822" marB="60822"/>
                </a:tc>
                <a:extLst>
                  <a:ext uri="{0D108BD9-81ED-4DB2-BD59-A6C34878D82A}">
                    <a16:rowId xmlns:a16="http://schemas.microsoft.com/office/drawing/2014/main" val="3998264630"/>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2</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5.25</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Up to 25</a:t>
                      </a:r>
                    </a:p>
                  </a:txBody>
                  <a:tcPr marL="121643" marR="121643" marT="60822" marB="60822"/>
                </a:tc>
                <a:extLst>
                  <a:ext uri="{0D108BD9-81ED-4DB2-BD59-A6C34878D82A}">
                    <a16:rowId xmlns:a16="http://schemas.microsoft.com/office/drawing/2014/main" val="2943187668"/>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4</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10.5</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Up to 25</a:t>
                      </a:r>
                    </a:p>
                  </a:txBody>
                  <a:tcPr marL="121643" marR="121643" marT="60822" marB="60822"/>
                </a:tc>
                <a:extLst>
                  <a:ext uri="{0D108BD9-81ED-4DB2-BD59-A6C34878D82A}">
                    <a16:rowId xmlns:a16="http://schemas.microsoft.com/office/drawing/2014/main" val="2443449247"/>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8</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Up to 25</a:t>
                      </a:r>
                    </a:p>
                  </a:txBody>
                  <a:tcPr marL="121643" marR="121643" marT="60822" marB="60822"/>
                </a:tc>
                <a:extLst>
                  <a:ext uri="{0D108BD9-81ED-4DB2-BD59-A6C34878D82A}">
                    <a16:rowId xmlns:a16="http://schemas.microsoft.com/office/drawing/2014/main" val="2359273384"/>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16</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42</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Up to 25</a:t>
                      </a:r>
                    </a:p>
                  </a:txBody>
                  <a:tcPr marL="121643" marR="121643" marT="60822" marB="60822"/>
                </a:tc>
                <a:extLst>
                  <a:ext uri="{0D108BD9-81ED-4DB2-BD59-A6C34878D82A}">
                    <a16:rowId xmlns:a16="http://schemas.microsoft.com/office/drawing/2014/main" val="2757831683"/>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36</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96</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50</a:t>
                      </a:r>
                    </a:p>
                  </a:txBody>
                  <a:tcPr marL="121643" marR="121643" marT="60822" marB="60822"/>
                </a:tc>
                <a:extLst>
                  <a:ext uri="{0D108BD9-81ED-4DB2-BD59-A6C34878D82A}">
                    <a16:rowId xmlns:a16="http://schemas.microsoft.com/office/drawing/2014/main" val="996497973"/>
                  </a:ext>
                </a:extLst>
              </a:tr>
              <a:tr h="515912">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72</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192</a:t>
                      </a:r>
                    </a:p>
                  </a:txBody>
                  <a:tcPr marL="121643" marR="121643" marT="60822" marB="60822"/>
                </a:tc>
                <a:tc>
                  <a:txBody>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marL="121643" marR="121643" marT="60822" marB="60822"/>
                </a:tc>
                <a:extLst>
                  <a:ext uri="{0D108BD9-81ED-4DB2-BD59-A6C34878D82A}">
                    <a16:rowId xmlns:a16="http://schemas.microsoft.com/office/drawing/2014/main" val="4179759504"/>
                  </a:ext>
                </a:extLst>
              </a:tr>
            </a:tbl>
          </a:graphicData>
        </a:graphic>
      </p:graphicFrame>
      <p:graphicFrame>
        <p:nvGraphicFramePr>
          <p:cNvPr id="6" name="Table 5">
            <a:extLst>
              <a:ext uri="{FF2B5EF4-FFF2-40B4-BE49-F238E27FC236}">
                <a16:creationId xmlns:a16="http://schemas.microsoft.com/office/drawing/2014/main" id="{6F796E18-B68C-DE1E-D3DD-86CF639F790B}"/>
              </a:ext>
            </a:extLst>
          </p:cNvPr>
          <p:cNvGraphicFramePr>
            <a:graphicFrameLocks noGrp="1"/>
          </p:cNvGraphicFramePr>
          <p:nvPr>
            <p:extLst>
              <p:ext uri="{D42A27DB-BD31-4B8C-83A1-F6EECF244321}">
                <p14:modId xmlns:p14="http://schemas.microsoft.com/office/powerpoint/2010/main" val="1494101664"/>
              </p:ext>
            </p:extLst>
          </p:nvPr>
        </p:nvGraphicFramePr>
        <p:xfrm>
          <a:off x="4228639" y="1365964"/>
          <a:ext cx="1797357" cy="3477290"/>
        </p:xfrm>
        <a:graphic>
          <a:graphicData uri="http://schemas.openxmlformats.org/drawingml/2006/table">
            <a:tbl>
              <a:tblPr firstRow="1" bandRow="1">
                <a:tableStyleId>{5C22544A-7EE6-4342-B048-85BDC9FD1C3A}</a:tableStyleId>
              </a:tblPr>
              <a:tblGrid>
                <a:gridCol w="1797357">
                  <a:extLst>
                    <a:ext uri="{9D8B030D-6E8A-4147-A177-3AD203B41FA5}">
                      <a16:colId xmlns:a16="http://schemas.microsoft.com/office/drawing/2014/main" val="4148931794"/>
                    </a:ext>
                  </a:extLst>
                </a:gridCol>
              </a:tblGrid>
              <a:tr h="566278">
                <a:tc>
                  <a:txBody>
                    <a:bodyPr/>
                    <a:lstStyle/>
                    <a:p>
                      <a:pPr algn="r">
                        <a:lnSpc>
                          <a:spcPct val="20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large</a:t>
                      </a:r>
                    </a:p>
                  </a:txBody>
                  <a:tcPr marL="121643" marR="121643" marT="60822" marB="60822">
                    <a:noFill/>
                  </a:tcPr>
                </a:tc>
                <a:extLst>
                  <a:ext uri="{0D108BD9-81ED-4DB2-BD59-A6C34878D82A}">
                    <a16:rowId xmlns:a16="http://schemas.microsoft.com/office/drawing/2014/main" val="3626918552"/>
                  </a:ext>
                </a:extLst>
              </a:tr>
              <a:tr h="566278">
                <a:tc>
                  <a:txBody>
                    <a:bodyPr/>
                    <a:lstStyle/>
                    <a:p>
                      <a:pPr algn="r">
                        <a:lnSpc>
                          <a:spcPct val="15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xlarge</a:t>
                      </a:r>
                    </a:p>
                  </a:txBody>
                  <a:tcPr marL="121643" marR="121643" marT="60822" marB="60822">
                    <a:noFill/>
                  </a:tcPr>
                </a:tc>
                <a:extLst>
                  <a:ext uri="{0D108BD9-81ED-4DB2-BD59-A6C34878D82A}">
                    <a16:rowId xmlns:a16="http://schemas.microsoft.com/office/drawing/2014/main" val="804009883"/>
                  </a:ext>
                </a:extLst>
              </a:tr>
              <a:tr h="566278">
                <a:tc>
                  <a:txBody>
                    <a:bodyPr/>
                    <a:lstStyle/>
                    <a:p>
                      <a:pPr algn="r">
                        <a:lnSpc>
                          <a:spcPct val="15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2xlarge</a:t>
                      </a:r>
                    </a:p>
                  </a:txBody>
                  <a:tcPr marL="121643" marR="121643" marT="60822" marB="60822">
                    <a:noFill/>
                  </a:tcPr>
                </a:tc>
                <a:extLst>
                  <a:ext uri="{0D108BD9-81ED-4DB2-BD59-A6C34878D82A}">
                    <a16:rowId xmlns:a16="http://schemas.microsoft.com/office/drawing/2014/main" val="2578722149"/>
                  </a:ext>
                </a:extLst>
              </a:tr>
              <a:tr h="566278">
                <a:tc>
                  <a:txBody>
                    <a:bodyPr/>
                    <a:lstStyle/>
                    <a:p>
                      <a:pPr algn="r">
                        <a:lnSpc>
                          <a:spcPct val="15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4xlarge</a:t>
                      </a:r>
                    </a:p>
                  </a:txBody>
                  <a:tcPr marL="121643" marR="121643" marT="60822" marB="60822">
                    <a:noFill/>
                  </a:tcPr>
                </a:tc>
                <a:extLst>
                  <a:ext uri="{0D108BD9-81ED-4DB2-BD59-A6C34878D82A}">
                    <a16:rowId xmlns:a16="http://schemas.microsoft.com/office/drawing/2014/main" val="2768747051"/>
                  </a:ext>
                </a:extLst>
              </a:tr>
              <a:tr h="566278">
                <a:tc>
                  <a:txBody>
                    <a:bodyPr/>
                    <a:lstStyle/>
                    <a:p>
                      <a:pPr algn="r">
                        <a:lnSpc>
                          <a:spcPct val="15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9xlarge</a:t>
                      </a:r>
                    </a:p>
                  </a:txBody>
                  <a:tcPr marL="121643" marR="121643" marT="60822" marB="60822">
                    <a:noFill/>
                  </a:tcPr>
                </a:tc>
                <a:extLst>
                  <a:ext uri="{0D108BD9-81ED-4DB2-BD59-A6C34878D82A}">
                    <a16:rowId xmlns:a16="http://schemas.microsoft.com/office/drawing/2014/main" val="3077793270"/>
                  </a:ext>
                </a:extLst>
              </a:tr>
              <a:tr h="566278">
                <a:tc>
                  <a:txBody>
                    <a:bodyPr/>
                    <a:lstStyle/>
                    <a:p>
                      <a:pPr algn="r">
                        <a:lnSpc>
                          <a:spcPct val="150000"/>
                        </a:lnSpc>
                      </a:pPr>
                      <a:r>
                        <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rPr>
                        <a:t>18xlarge</a:t>
                      </a:r>
                    </a:p>
                  </a:txBody>
                  <a:tcPr marL="121643" marR="121643" marT="60822" marB="60822">
                    <a:noFill/>
                  </a:tcPr>
                </a:tc>
                <a:extLst>
                  <a:ext uri="{0D108BD9-81ED-4DB2-BD59-A6C34878D82A}">
                    <a16:rowId xmlns:a16="http://schemas.microsoft.com/office/drawing/2014/main" val="377378875"/>
                  </a:ext>
                </a:extLst>
              </a:tr>
            </a:tbl>
          </a:graphicData>
        </a:graphic>
      </p:graphicFrame>
    </p:spTree>
    <p:extLst>
      <p:ext uri="{BB962C8B-B14F-4D97-AF65-F5344CB8AC3E}">
        <p14:creationId xmlns:p14="http://schemas.microsoft.com/office/powerpoint/2010/main" val="48694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p:txBody>
          <a:bodyPr/>
          <a:lstStyle/>
          <a:p>
            <a:pPr algn="ctr"/>
            <a:r>
              <a:rPr lang="en-GB" sz="3600">
                <a:latin typeface="Montserrat Black" panose="00000A00000000000000" pitchFamily="2" charset="0"/>
              </a:rPr>
              <a:t>what is the cloud?</a:t>
            </a:r>
          </a:p>
          <a:p>
            <a:pPr algn="ctr"/>
            <a:endParaRPr lang="en-GB">
              <a:latin typeface="Montserrat Black" panose="00000A00000000000000" pitchFamily="2" charset="0"/>
            </a:endParaRPr>
          </a:p>
        </p:txBody>
      </p:sp>
      <p:sp>
        <p:nvSpPr>
          <p:cNvPr id="17" name="Text Placeholder 10">
            <a:extLst>
              <a:ext uri="{FF2B5EF4-FFF2-40B4-BE49-F238E27FC236}">
                <a16:creationId xmlns:a16="http://schemas.microsoft.com/office/drawing/2014/main" id="{00BE6D4B-4858-DEF3-DD79-984F21337906}"/>
              </a:ext>
            </a:extLst>
          </p:cNvPr>
          <p:cNvSpPr>
            <a:spLocks noGrp="1"/>
          </p:cNvSpPr>
          <p:nvPr>
            <p:ph type="body" sz="quarter" idx="11"/>
          </p:nvPr>
        </p:nvSpPr>
        <p:spPr>
          <a:xfrm>
            <a:off x="1357921" y="2102264"/>
            <a:ext cx="9483117" cy="4376323"/>
          </a:xfrm>
        </p:spPr>
        <p:txBody>
          <a:bodyPr/>
          <a:lstStyle/>
          <a:p>
            <a:pPr algn="ctr"/>
            <a:r>
              <a:rPr lang="en-GB" b="0"/>
              <a:t>“Cloud computing is the on-demand delivery of IT resources over the Internet with pay-as-you-go pricing. Instead of buying, owning, and maintaining physical data centres and servers, you can access technology services, such as computing power, storage, and databases, on an as-needed basis from a cloud provider like Amazon Web Services (AWS)”</a:t>
            </a:r>
          </a:p>
        </p:txBody>
      </p:sp>
      <p:sp>
        <p:nvSpPr>
          <p:cNvPr id="4" name="Slide Number Placeholder 3">
            <a:extLst>
              <a:ext uri="{FF2B5EF4-FFF2-40B4-BE49-F238E27FC236}">
                <a16:creationId xmlns:a16="http://schemas.microsoft.com/office/drawing/2014/main" id="{D0CB2538-A2EC-4585-B8CD-16CBAAB3B3EE}"/>
              </a:ext>
            </a:extLst>
          </p:cNvPr>
          <p:cNvSpPr>
            <a:spLocks noGrp="1"/>
          </p:cNvSpPr>
          <p:nvPr>
            <p:ph type="sldNum" sz="quarter" idx="4"/>
          </p:nvPr>
        </p:nvSpPr>
        <p:spPr/>
        <p:txBody>
          <a:bodyPr/>
          <a:lstStyle/>
          <a:p>
            <a:fld id="{EF892D59-8F09-EF4B-AD6D-DA609442F868}" type="slidenum">
              <a:rPr lang="en-GB" sz="1000" smtClean="0"/>
              <a:pPr/>
              <a:t>2</a:t>
            </a:fld>
            <a:endParaRPr lang="en-GB" sz="1000"/>
          </a:p>
        </p:txBody>
      </p:sp>
    </p:spTree>
    <p:extLst>
      <p:ext uri="{BB962C8B-B14F-4D97-AF65-F5344CB8AC3E}">
        <p14:creationId xmlns:p14="http://schemas.microsoft.com/office/powerpoint/2010/main" val="587436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latin typeface="Montserrat Black"/>
              </a:rPr>
              <a:t>other AWS SERVICES </a:t>
            </a:r>
            <a:endParaRPr lang="en-US"/>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20</a:t>
            </a:fld>
            <a:endParaRPr lang="en-GB" sz="1000"/>
          </a:p>
        </p:txBody>
      </p:sp>
      <p:pic>
        <p:nvPicPr>
          <p:cNvPr id="3" name="Picture 6" descr="Application&#10;&#10;Description automatically generated">
            <a:extLst>
              <a:ext uri="{FF2B5EF4-FFF2-40B4-BE49-F238E27FC236}">
                <a16:creationId xmlns:a16="http://schemas.microsoft.com/office/drawing/2014/main" id="{1A60B36E-4A22-A419-3AEB-45A698CB9430}"/>
              </a:ext>
            </a:extLst>
          </p:cNvPr>
          <p:cNvPicPr>
            <a:picLocks noChangeAspect="1"/>
          </p:cNvPicPr>
          <p:nvPr/>
        </p:nvPicPr>
        <p:blipFill>
          <a:blip r:embed="rId3"/>
          <a:stretch>
            <a:fillRect/>
          </a:stretch>
        </p:blipFill>
        <p:spPr>
          <a:xfrm>
            <a:off x="4616938" y="294285"/>
            <a:ext cx="4189045" cy="6259659"/>
          </a:xfrm>
          <a:prstGeom prst="rect">
            <a:avLst/>
          </a:prstGeom>
        </p:spPr>
      </p:pic>
    </p:spTree>
    <p:extLst>
      <p:ext uri="{BB962C8B-B14F-4D97-AF65-F5344CB8AC3E}">
        <p14:creationId xmlns:p14="http://schemas.microsoft.com/office/powerpoint/2010/main" val="3606514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06477" y="1349985"/>
            <a:ext cx="3622040" cy="2751999"/>
          </a:xfrm>
        </p:spPr>
        <p:txBody>
          <a:bodyPr/>
          <a:lstStyle/>
          <a:p>
            <a:r>
              <a:rPr lang="en-US"/>
              <a:t>getting data into the cloud</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21</a:t>
            </a:fld>
            <a:endParaRPr lang="en-GB" sz="1000"/>
          </a:p>
        </p:txBody>
      </p:sp>
      <p:pic>
        <p:nvPicPr>
          <p:cNvPr id="5" name="Graphic 4" descr="Upload outline">
            <a:extLst>
              <a:ext uri="{FF2B5EF4-FFF2-40B4-BE49-F238E27FC236}">
                <a16:creationId xmlns:a16="http://schemas.microsoft.com/office/drawing/2014/main" id="{FB79699B-B4FF-3CA4-29F1-D85ACFADA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1473" y="884038"/>
            <a:ext cx="3510115" cy="3510115"/>
          </a:xfrm>
          <a:prstGeom prst="rect">
            <a:avLst/>
          </a:prstGeom>
        </p:spPr>
      </p:pic>
      <p:pic>
        <p:nvPicPr>
          <p:cNvPr id="6" name="Graphic 5" descr="Folder Search with solid fill">
            <a:extLst>
              <a:ext uri="{FF2B5EF4-FFF2-40B4-BE49-F238E27FC236}">
                <a16:creationId xmlns:a16="http://schemas.microsoft.com/office/drawing/2014/main" id="{F6C56451-D594-DED7-726F-3704F36B41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1600" y="4247768"/>
            <a:ext cx="1543664" cy="1543664"/>
          </a:xfrm>
          <a:prstGeom prst="rect">
            <a:avLst/>
          </a:prstGeom>
        </p:spPr>
      </p:pic>
      <p:pic>
        <p:nvPicPr>
          <p:cNvPr id="8" name="Graphic 7" descr="Database with solid fill">
            <a:extLst>
              <a:ext uri="{FF2B5EF4-FFF2-40B4-BE49-F238E27FC236}">
                <a16:creationId xmlns:a16="http://schemas.microsoft.com/office/drawing/2014/main" id="{82A26A56-05AC-6DB1-B481-5A49D83CF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1588" y="4243084"/>
            <a:ext cx="1543664" cy="1543664"/>
          </a:xfrm>
          <a:prstGeom prst="rect">
            <a:avLst/>
          </a:prstGeom>
        </p:spPr>
      </p:pic>
      <p:pic>
        <p:nvPicPr>
          <p:cNvPr id="13" name="Graphic 12" descr="Syncing cloud with solid fill">
            <a:extLst>
              <a:ext uri="{FF2B5EF4-FFF2-40B4-BE49-F238E27FC236}">
                <a16:creationId xmlns:a16="http://schemas.microsoft.com/office/drawing/2014/main" id="{E8FA7186-DE66-56A9-4B53-F56E454575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6594" y="4141839"/>
            <a:ext cx="1543664" cy="1543664"/>
          </a:xfrm>
          <a:prstGeom prst="rect">
            <a:avLst/>
          </a:prstGeom>
        </p:spPr>
      </p:pic>
    </p:spTree>
    <p:extLst>
      <p:ext uri="{BB962C8B-B14F-4D97-AF65-F5344CB8AC3E}">
        <p14:creationId xmlns:p14="http://schemas.microsoft.com/office/powerpoint/2010/main" val="229573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06477" y="1349985"/>
            <a:ext cx="3622040" cy="2751999"/>
          </a:xfrm>
        </p:spPr>
        <p:txBody>
          <a:bodyPr/>
          <a:lstStyle/>
          <a:p>
            <a:r>
              <a:rPr lang="en-US"/>
              <a:t>categories of storage</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22</a:t>
            </a:fld>
            <a:endParaRPr lang="en-GB" sz="1000"/>
          </a:p>
        </p:txBody>
      </p:sp>
      <p:pic>
        <p:nvPicPr>
          <p:cNvPr id="5" name="Picture 4">
            <a:extLst>
              <a:ext uri="{FF2B5EF4-FFF2-40B4-BE49-F238E27FC236}">
                <a16:creationId xmlns:a16="http://schemas.microsoft.com/office/drawing/2014/main" id="{0DE0451C-4D00-4C52-945E-BDE288F0EB0E}"/>
              </a:ext>
            </a:extLst>
          </p:cNvPr>
          <p:cNvPicPr>
            <a:picLocks noChangeAspect="1"/>
          </p:cNvPicPr>
          <p:nvPr/>
        </p:nvPicPr>
        <p:blipFill>
          <a:blip r:embed="rId3"/>
          <a:stretch>
            <a:fillRect/>
          </a:stretch>
        </p:blipFill>
        <p:spPr>
          <a:xfrm>
            <a:off x="4465835" y="1169985"/>
            <a:ext cx="7519688" cy="3647870"/>
          </a:xfrm>
          <a:prstGeom prst="rect">
            <a:avLst/>
          </a:prstGeom>
          <a:ln>
            <a:solidFill>
              <a:schemeClr val="accent1"/>
            </a:solidFill>
          </a:ln>
        </p:spPr>
      </p:pic>
    </p:spTree>
    <p:extLst>
      <p:ext uri="{BB962C8B-B14F-4D97-AF65-F5344CB8AC3E}">
        <p14:creationId xmlns:p14="http://schemas.microsoft.com/office/powerpoint/2010/main" val="267640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2861187" y="2885102"/>
            <a:ext cx="4852219" cy="1905823"/>
          </a:xfrm>
        </p:spPr>
        <p:txBody>
          <a:bodyPr/>
          <a:lstStyle/>
          <a:p>
            <a:r>
              <a:rPr lang="en-GB"/>
              <a:t>users + roles</a:t>
            </a:r>
          </a:p>
        </p:txBody>
      </p:sp>
    </p:spTree>
    <p:extLst>
      <p:ext uri="{BB962C8B-B14F-4D97-AF65-F5344CB8AC3E}">
        <p14:creationId xmlns:p14="http://schemas.microsoft.com/office/powerpoint/2010/main" val="356388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user database options</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24</a:t>
            </a:fld>
            <a:endParaRPr lang="en-GB" sz="1000"/>
          </a:p>
        </p:txBody>
      </p:sp>
      <p:sp>
        <p:nvSpPr>
          <p:cNvPr id="7" name="TextBox 6">
            <a:extLst>
              <a:ext uri="{FF2B5EF4-FFF2-40B4-BE49-F238E27FC236}">
                <a16:creationId xmlns:a16="http://schemas.microsoft.com/office/drawing/2014/main" id="{C6BE7508-6F57-51F3-2ED5-BBA2A2A5FE69}"/>
              </a:ext>
            </a:extLst>
          </p:cNvPr>
          <p:cNvSpPr txBox="1"/>
          <p:nvPr/>
        </p:nvSpPr>
        <p:spPr>
          <a:xfrm>
            <a:off x="4524066" y="440950"/>
            <a:ext cx="7141907" cy="3785652"/>
          </a:xfrm>
          <a:prstGeom prst="rect">
            <a:avLst/>
          </a:prstGeom>
          <a:noFill/>
        </p:spPr>
        <p:txBody>
          <a:bodyPr wrap="square">
            <a:spAutoFit/>
          </a:bodyPr>
          <a:lstStyle/>
          <a:p>
            <a:r>
              <a:rPr lang="en-GB" sz="2400"/>
              <a:t>Cloud Providers require a user database</a:t>
            </a:r>
          </a:p>
          <a:p>
            <a:endParaRPr lang="en-GB" sz="2400"/>
          </a:p>
          <a:p>
            <a:pPr marL="342900" indent="-342900">
              <a:buFont typeface="Arial" panose="020B0604020202020204" pitchFamily="34" charset="0"/>
              <a:buChar char="•"/>
            </a:pPr>
            <a:r>
              <a:rPr lang="en-GB" sz="2400"/>
              <a:t>Hosted within the cloud</a:t>
            </a:r>
          </a:p>
          <a:p>
            <a:r>
              <a:rPr lang="en-GB" sz="2400"/>
              <a:t>	</a:t>
            </a:r>
            <a:r>
              <a:rPr lang="en-GB" sz="2400" b="0"/>
              <a:t>users with access to the Cloud Services</a:t>
            </a:r>
          </a:p>
          <a:p>
            <a:r>
              <a:rPr lang="en-GB" sz="2400" b="0"/>
              <a:t>	users with access to cloud hosted applications</a:t>
            </a:r>
          </a:p>
          <a:p>
            <a:endParaRPr lang="en-GB" sz="2400"/>
          </a:p>
          <a:p>
            <a:pPr marL="342900" indent="-342900">
              <a:buFont typeface="Arial" panose="020B0604020202020204" pitchFamily="34" charset="0"/>
              <a:buChar char="•"/>
            </a:pPr>
            <a:r>
              <a:rPr lang="en-GB" sz="2400"/>
              <a:t>Users from On-Premise – federated </a:t>
            </a:r>
          </a:p>
          <a:p>
            <a:r>
              <a:rPr lang="en-GB" sz="2400"/>
              <a:t>		</a:t>
            </a:r>
            <a:r>
              <a:rPr lang="en-GB" sz="2400" b="0"/>
              <a:t>Active Directory</a:t>
            </a:r>
          </a:p>
          <a:p>
            <a:r>
              <a:rPr lang="en-GB" sz="2400" b="0"/>
              <a:t>		</a:t>
            </a:r>
            <a:r>
              <a:rPr lang="en-GB" sz="2400"/>
              <a:t>O</a:t>
            </a:r>
            <a:r>
              <a:rPr lang="en-GB" sz="2400" b="0"/>
              <a:t>ther IdP (Facebook, Gmail…)</a:t>
            </a:r>
          </a:p>
        </p:txBody>
      </p:sp>
      <p:pic>
        <p:nvPicPr>
          <p:cNvPr id="9" name="Graphic 8" descr="Group of people outline">
            <a:extLst>
              <a:ext uri="{FF2B5EF4-FFF2-40B4-BE49-F238E27FC236}">
                <a16:creationId xmlns:a16="http://schemas.microsoft.com/office/drawing/2014/main" id="{104142F8-7102-AC41-48AD-9C33A709C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199" y="4274736"/>
            <a:ext cx="2325329" cy="2325329"/>
          </a:xfrm>
          <a:prstGeom prst="rect">
            <a:avLst/>
          </a:prstGeom>
        </p:spPr>
      </p:pic>
    </p:spTree>
    <p:extLst>
      <p:ext uri="{BB962C8B-B14F-4D97-AF65-F5344CB8AC3E}">
        <p14:creationId xmlns:p14="http://schemas.microsoft.com/office/powerpoint/2010/main" val="293268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06477" y="1349985"/>
            <a:ext cx="3622040" cy="2751999"/>
          </a:xfrm>
        </p:spPr>
        <p:txBody>
          <a:bodyPr/>
          <a:lstStyle/>
          <a:p>
            <a:r>
              <a:rPr lang="en-US"/>
              <a:t>identity access management</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25</a:t>
            </a:fld>
            <a:endParaRPr lang="en-GB" sz="1000"/>
          </a:p>
        </p:txBody>
      </p:sp>
      <p:pic>
        <p:nvPicPr>
          <p:cNvPr id="9" name="Graphic 8" descr="Group of people outline">
            <a:extLst>
              <a:ext uri="{FF2B5EF4-FFF2-40B4-BE49-F238E27FC236}">
                <a16:creationId xmlns:a16="http://schemas.microsoft.com/office/drawing/2014/main" id="{104142F8-7102-AC41-48AD-9C33A709C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199" y="4274736"/>
            <a:ext cx="2325329" cy="2325329"/>
          </a:xfrm>
          <a:prstGeom prst="rect">
            <a:avLst/>
          </a:prstGeom>
        </p:spPr>
      </p:pic>
      <p:sp>
        <p:nvSpPr>
          <p:cNvPr id="11" name="TextBox 10">
            <a:extLst>
              <a:ext uri="{FF2B5EF4-FFF2-40B4-BE49-F238E27FC236}">
                <a16:creationId xmlns:a16="http://schemas.microsoft.com/office/drawing/2014/main" id="{A601121D-B315-9424-C6E4-88AF858969E7}"/>
              </a:ext>
            </a:extLst>
          </p:cNvPr>
          <p:cNvSpPr txBox="1"/>
          <p:nvPr/>
        </p:nvSpPr>
        <p:spPr>
          <a:xfrm>
            <a:off x="4648199" y="301987"/>
            <a:ext cx="6135328" cy="3970318"/>
          </a:xfrm>
          <a:prstGeom prst="rect">
            <a:avLst/>
          </a:prstGeom>
          <a:noFill/>
        </p:spPr>
        <p:txBody>
          <a:bodyPr wrap="square">
            <a:spAutoFit/>
          </a:bodyPr>
          <a:lstStyle/>
          <a:p>
            <a:r>
              <a:rPr lang="en-GB" sz="2800"/>
              <a:t>Can integrate with federated access </a:t>
            </a:r>
          </a:p>
          <a:p>
            <a:endParaRPr lang="en-GB" sz="2800"/>
          </a:p>
          <a:p>
            <a:r>
              <a:rPr lang="en-GB" sz="2800"/>
              <a:t>Made up of IAM Entities:</a:t>
            </a:r>
          </a:p>
          <a:p>
            <a:r>
              <a:rPr lang="en-GB" sz="2800" b="0"/>
              <a:t>	Users</a:t>
            </a:r>
          </a:p>
          <a:p>
            <a:r>
              <a:rPr lang="en-GB" sz="2800" b="0"/>
              <a:t>	Groups</a:t>
            </a:r>
          </a:p>
          <a:p>
            <a:r>
              <a:rPr lang="en-GB" sz="2800" b="0"/>
              <a:t>	Roles</a:t>
            </a:r>
          </a:p>
          <a:p>
            <a:endParaRPr lang="en-GB" sz="2800" b="0"/>
          </a:p>
          <a:p>
            <a:r>
              <a:rPr lang="en-GB" sz="2800"/>
              <a:t>Policy based access control</a:t>
            </a:r>
          </a:p>
        </p:txBody>
      </p:sp>
    </p:spTree>
    <p:extLst>
      <p:ext uri="{BB962C8B-B14F-4D97-AF65-F5344CB8AC3E}">
        <p14:creationId xmlns:p14="http://schemas.microsoft.com/office/powerpoint/2010/main" val="160209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06477" y="1349985"/>
            <a:ext cx="3622040" cy="2751999"/>
          </a:xfrm>
        </p:spPr>
        <p:txBody>
          <a:bodyPr/>
          <a:lstStyle/>
          <a:p>
            <a:r>
              <a:rPr lang="en-US"/>
              <a:t>users groups and roles</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26</a:t>
            </a:fld>
            <a:endParaRPr lang="en-GB" sz="1000"/>
          </a:p>
        </p:txBody>
      </p:sp>
      <p:pic>
        <p:nvPicPr>
          <p:cNvPr id="9" name="Graphic 8" descr="Group of people outline">
            <a:extLst>
              <a:ext uri="{FF2B5EF4-FFF2-40B4-BE49-F238E27FC236}">
                <a16:creationId xmlns:a16="http://schemas.microsoft.com/office/drawing/2014/main" id="{104142F8-7102-AC41-48AD-9C33A709C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199" y="4274736"/>
            <a:ext cx="2325329" cy="2325329"/>
          </a:xfrm>
          <a:prstGeom prst="rect">
            <a:avLst/>
          </a:prstGeom>
        </p:spPr>
      </p:pic>
      <p:sp>
        <p:nvSpPr>
          <p:cNvPr id="11" name="TextBox 10">
            <a:extLst>
              <a:ext uri="{FF2B5EF4-FFF2-40B4-BE49-F238E27FC236}">
                <a16:creationId xmlns:a16="http://schemas.microsoft.com/office/drawing/2014/main" id="{A601121D-B315-9424-C6E4-88AF858969E7}"/>
              </a:ext>
            </a:extLst>
          </p:cNvPr>
          <p:cNvSpPr txBox="1"/>
          <p:nvPr/>
        </p:nvSpPr>
        <p:spPr>
          <a:xfrm>
            <a:off x="4188542" y="670697"/>
            <a:ext cx="7853361" cy="3293209"/>
          </a:xfrm>
          <a:prstGeom prst="rect">
            <a:avLst/>
          </a:prstGeom>
          <a:noFill/>
        </p:spPr>
        <p:txBody>
          <a:bodyPr wrap="square">
            <a:spAutoFit/>
          </a:bodyPr>
          <a:lstStyle/>
          <a:p>
            <a:r>
              <a:rPr lang="en-GB" sz="1600"/>
              <a:t>Users</a:t>
            </a:r>
          </a:p>
          <a:p>
            <a:r>
              <a:rPr lang="en-GB" sz="1600"/>
              <a:t>	Console access – </a:t>
            </a:r>
            <a:r>
              <a:rPr lang="en-GB" sz="1600" b="0"/>
              <a:t>username/password</a:t>
            </a:r>
          </a:p>
          <a:p>
            <a:r>
              <a:rPr lang="en-GB" sz="1600"/>
              <a:t>	Programmatic access – Key / Secret</a:t>
            </a:r>
          </a:p>
          <a:p>
            <a:r>
              <a:rPr lang="en-GB" sz="1600"/>
              <a:t>	</a:t>
            </a:r>
            <a:r>
              <a:rPr lang="en-GB" sz="1600" b="0"/>
              <a:t>Key/secret may be used by human with the CLI</a:t>
            </a:r>
          </a:p>
          <a:p>
            <a:r>
              <a:rPr lang="en-GB" sz="1600" b="0"/>
              <a:t>	Key/Secret may be used with application/service making API calls</a:t>
            </a:r>
          </a:p>
          <a:p>
            <a:endParaRPr lang="en-GB" sz="1600"/>
          </a:p>
          <a:p>
            <a:r>
              <a:rPr lang="en-GB" sz="1600"/>
              <a:t>Groups</a:t>
            </a:r>
          </a:p>
          <a:p>
            <a:r>
              <a:rPr lang="en-GB" sz="1600"/>
              <a:t>	</a:t>
            </a:r>
            <a:r>
              <a:rPr lang="en-GB" sz="1600" b="0"/>
              <a:t>Used to organise users by similar need, requirement or access</a:t>
            </a:r>
          </a:p>
          <a:p>
            <a:endParaRPr lang="en-GB" sz="1600"/>
          </a:p>
          <a:p>
            <a:r>
              <a:rPr lang="en-GB" sz="1600"/>
              <a:t>Roles</a:t>
            </a:r>
          </a:p>
          <a:p>
            <a:r>
              <a:rPr lang="en-GB" sz="1600"/>
              <a:t>	</a:t>
            </a:r>
            <a:r>
              <a:rPr lang="en-GB" sz="1600" b="0"/>
              <a:t>A temporary identity that uses a memory resident key/secret</a:t>
            </a:r>
          </a:p>
          <a:p>
            <a:r>
              <a:rPr lang="en-GB" sz="1600" b="0"/>
              <a:t>	Role may be used by a user to change their security context</a:t>
            </a:r>
          </a:p>
          <a:p>
            <a:r>
              <a:rPr lang="en-GB" sz="1600" b="0"/>
              <a:t>	A Role may be used by a Service to provide an Execution Context</a:t>
            </a:r>
          </a:p>
        </p:txBody>
      </p:sp>
    </p:spTree>
    <p:extLst>
      <p:ext uri="{BB962C8B-B14F-4D97-AF65-F5344CB8AC3E}">
        <p14:creationId xmlns:p14="http://schemas.microsoft.com/office/powerpoint/2010/main" val="3329190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17987" y="2885102"/>
            <a:ext cx="7595419" cy="1905823"/>
          </a:xfrm>
        </p:spPr>
        <p:txBody>
          <a:bodyPr/>
          <a:lstStyle/>
          <a:p>
            <a:r>
              <a:rPr lang="en-GB"/>
              <a:t>ongoing visibility</a:t>
            </a:r>
          </a:p>
        </p:txBody>
      </p:sp>
    </p:spTree>
    <p:extLst>
      <p:ext uri="{BB962C8B-B14F-4D97-AF65-F5344CB8AC3E}">
        <p14:creationId xmlns:p14="http://schemas.microsoft.com/office/powerpoint/2010/main" val="4099449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206477" y="1349985"/>
            <a:ext cx="3622040" cy="2751999"/>
          </a:xfrm>
        </p:spPr>
        <p:txBody>
          <a:bodyPr/>
          <a:lstStyle/>
          <a:p>
            <a:r>
              <a:rPr lang="en-US"/>
              <a:t>testing</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28</a:t>
            </a:fld>
            <a:endParaRPr lang="en-GB" sz="1000"/>
          </a:p>
        </p:txBody>
      </p:sp>
      <p:pic>
        <p:nvPicPr>
          <p:cNvPr id="1026" name="Picture 2" descr="What Cloud Testing is all about? |Professionalqa.com">
            <a:extLst>
              <a:ext uri="{FF2B5EF4-FFF2-40B4-BE49-F238E27FC236}">
                <a16:creationId xmlns:a16="http://schemas.microsoft.com/office/drawing/2014/main" id="{E65C25CC-B580-A86A-28E9-83E36FDBE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254" y="331059"/>
            <a:ext cx="6097173" cy="5108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7">
            <a:extLst>
              <a:ext uri="{FF2B5EF4-FFF2-40B4-BE49-F238E27FC236}">
                <a16:creationId xmlns:a16="http://schemas.microsoft.com/office/drawing/2014/main" id="{7807A9A0-8378-F00A-3830-175BF1E348A3}"/>
              </a:ext>
            </a:extLst>
          </p:cNvPr>
          <p:cNvSpPr txBox="1">
            <a:spLocks/>
          </p:cNvSpPr>
          <p:nvPr/>
        </p:nvSpPr>
        <p:spPr>
          <a:xfrm rot="627165">
            <a:off x="1823746" y="2761936"/>
            <a:ext cx="9483117" cy="4376323"/>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FF0000"/>
                </a:solidFill>
              </a:rPr>
              <a:t>Needs to be redrawn by Publishing due to copyright</a:t>
            </a:r>
          </a:p>
        </p:txBody>
      </p:sp>
    </p:spTree>
    <p:extLst>
      <p:ext uri="{BB962C8B-B14F-4D97-AF65-F5344CB8AC3E}">
        <p14:creationId xmlns:p14="http://schemas.microsoft.com/office/powerpoint/2010/main" val="3232401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1548F3-717D-468C-8B5C-407537791E49}"/>
              </a:ext>
            </a:extLst>
          </p:cNvPr>
          <p:cNvSpPr>
            <a:spLocks noGrp="1"/>
          </p:cNvSpPr>
          <p:nvPr>
            <p:ph type="body" sz="quarter" idx="10"/>
          </p:nvPr>
        </p:nvSpPr>
        <p:spPr>
          <a:xfrm>
            <a:off x="143534" y="1349984"/>
            <a:ext cx="3684982" cy="2751998"/>
          </a:xfrm>
        </p:spPr>
        <p:txBody>
          <a:bodyPr/>
          <a:lstStyle/>
          <a:p>
            <a:r>
              <a:rPr lang="en-US"/>
              <a:t>Validation vs Verification</a:t>
            </a:r>
            <a:endParaRPr lang="en-GB"/>
          </a:p>
        </p:txBody>
      </p:sp>
      <p:sp>
        <p:nvSpPr>
          <p:cNvPr id="4" name="Slide Number Placeholder 3">
            <a:extLst>
              <a:ext uri="{FF2B5EF4-FFF2-40B4-BE49-F238E27FC236}">
                <a16:creationId xmlns:a16="http://schemas.microsoft.com/office/drawing/2014/main" id="{502BC435-6A69-4D2D-9AC5-7121F5E368E2}"/>
              </a:ext>
            </a:extLst>
          </p:cNvPr>
          <p:cNvSpPr>
            <a:spLocks noGrp="1"/>
          </p:cNvSpPr>
          <p:nvPr>
            <p:ph type="sldNum" sz="quarter" idx="4"/>
          </p:nvPr>
        </p:nvSpPr>
        <p:spPr/>
        <p:txBody>
          <a:bodyPr/>
          <a:lstStyle/>
          <a:p>
            <a:fld id="{EF892D59-8F09-EF4B-AD6D-DA609442F868}" type="slidenum">
              <a:rPr lang="en-GB" smtClean="0"/>
              <a:pPr/>
              <a:t>29</a:t>
            </a:fld>
            <a:endParaRPr lang="en-GB"/>
          </a:p>
        </p:txBody>
      </p:sp>
      <p:sp>
        <p:nvSpPr>
          <p:cNvPr id="5" name="Content Placeholder 2">
            <a:extLst>
              <a:ext uri="{FF2B5EF4-FFF2-40B4-BE49-F238E27FC236}">
                <a16:creationId xmlns:a16="http://schemas.microsoft.com/office/drawing/2014/main" id="{D673C086-BF30-4BE7-A808-1633E2CFFA21}"/>
              </a:ext>
            </a:extLst>
          </p:cNvPr>
          <p:cNvSpPr txBox="1">
            <a:spLocks/>
          </p:cNvSpPr>
          <p:nvPr/>
        </p:nvSpPr>
        <p:spPr>
          <a:xfrm>
            <a:off x="8400108" y="1878888"/>
            <a:ext cx="3684982" cy="2063466"/>
          </a:xfrm>
          <a:prstGeom prst="rect">
            <a:avLst/>
          </a:prstGeom>
        </p:spPr>
        <p:txBody>
          <a:bodyPr>
            <a:normAutofit/>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process of checking that the systems meets the customer’s needs.</a:t>
            </a:r>
          </a:p>
        </p:txBody>
      </p:sp>
      <p:sp>
        <p:nvSpPr>
          <p:cNvPr id="6" name="Content Placeholder 2">
            <a:extLst>
              <a:ext uri="{FF2B5EF4-FFF2-40B4-BE49-F238E27FC236}">
                <a16:creationId xmlns:a16="http://schemas.microsoft.com/office/drawing/2014/main" id="{ABBAD87E-F13C-49E7-9FD0-EDCB54704EE8}"/>
              </a:ext>
            </a:extLst>
          </p:cNvPr>
          <p:cNvSpPr txBox="1">
            <a:spLocks/>
          </p:cNvSpPr>
          <p:nvPr/>
        </p:nvSpPr>
        <p:spPr>
          <a:xfrm>
            <a:off x="4527504" y="1878888"/>
            <a:ext cx="3528392" cy="21850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a:t>The process of checking that the system has been built according to specification.</a:t>
            </a:r>
          </a:p>
        </p:txBody>
      </p:sp>
      <p:pic>
        <p:nvPicPr>
          <p:cNvPr id="7" name="Picture 6">
            <a:extLst>
              <a:ext uri="{FF2B5EF4-FFF2-40B4-BE49-F238E27FC236}">
                <a16:creationId xmlns:a16="http://schemas.microsoft.com/office/drawing/2014/main" id="{F6B584B3-AEE8-486A-A641-DC78AC02B7B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47984" y="4160832"/>
            <a:ext cx="1916832" cy="1916832"/>
          </a:xfrm>
          <a:prstGeom prst="rect">
            <a:avLst/>
          </a:prstGeom>
        </p:spPr>
      </p:pic>
      <p:pic>
        <p:nvPicPr>
          <p:cNvPr id="8" name="Picture 7">
            <a:extLst>
              <a:ext uri="{FF2B5EF4-FFF2-40B4-BE49-F238E27FC236}">
                <a16:creationId xmlns:a16="http://schemas.microsoft.com/office/drawing/2014/main" id="{44025908-FD66-465B-84EB-86C5A4D118B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190872" y="4357947"/>
            <a:ext cx="1522601" cy="1522601"/>
          </a:xfrm>
          <a:prstGeom prst="rect">
            <a:avLst/>
          </a:prstGeom>
        </p:spPr>
      </p:pic>
      <p:sp>
        <p:nvSpPr>
          <p:cNvPr id="11" name="TextBox 10"/>
          <p:cNvSpPr txBox="1"/>
          <p:nvPr/>
        </p:nvSpPr>
        <p:spPr>
          <a:xfrm>
            <a:off x="4656010" y="1136787"/>
            <a:ext cx="3707476" cy="743690"/>
          </a:xfrm>
          <a:prstGeom prst="rect">
            <a:avLst/>
          </a:prstGeom>
        </p:spPr>
        <p:txBody>
          <a:bodyPr vert="horz" wrap="square" lIns="0" tIns="0" rIns="0" bIns="0" rtlCol="0" anchor="t" anchorCtr="0">
            <a:noAutofit/>
          </a:bodyPr>
          <a:lstStyle/>
          <a:p>
            <a:pPr algn="l"/>
            <a:r>
              <a:rPr lang="en-GB" sz="2800" b="1"/>
              <a:t>Verification</a:t>
            </a:r>
          </a:p>
        </p:txBody>
      </p:sp>
      <p:sp>
        <p:nvSpPr>
          <p:cNvPr id="12" name="TextBox 11"/>
          <p:cNvSpPr txBox="1"/>
          <p:nvPr/>
        </p:nvSpPr>
        <p:spPr>
          <a:xfrm>
            <a:off x="8521979" y="1135198"/>
            <a:ext cx="3707476" cy="743690"/>
          </a:xfrm>
          <a:prstGeom prst="rect">
            <a:avLst/>
          </a:prstGeom>
        </p:spPr>
        <p:txBody>
          <a:bodyPr vert="horz" wrap="square" lIns="0" tIns="0" rIns="0" bIns="0" rtlCol="0" anchor="t" anchorCtr="0">
            <a:noAutofit/>
          </a:bodyPr>
          <a:lstStyle/>
          <a:p>
            <a:pPr algn="l"/>
            <a:r>
              <a:rPr lang="en-GB" sz="2800" b="1"/>
              <a:t>Validation</a:t>
            </a:r>
          </a:p>
        </p:txBody>
      </p:sp>
    </p:spTree>
    <p:extLst>
      <p:ext uri="{BB962C8B-B14F-4D97-AF65-F5344CB8AC3E}">
        <p14:creationId xmlns:p14="http://schemas.microsoft.com/office/powerpoint/2010/main" val="1953718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F67186-7619-2661-B8AA-1BDC03614D54}"/>
              </a:ext>
            </a:extLst>
          </p:cNvPr>
          <p:cNvSpPr>
            <a:spLocks noGrp="1"/>
          </p:cNvSpPr>
          <p:nvPr>
            <p:ph type="body" sz="quarter" idx="11"/>
          </p:nvPr>
        </p:nvSpPr>
        <p:spPr>
          <a:xfrm>
            <a:off x="141773" y="1824088"/>
            <a:ext cx="5501139" cy="520262"/>
          </a:xfrm>
        </p:spPr>
        <p:txBody>
          <a:bodyPr/>
          <a:lstStyle/>
          <a:p>
            <a:r>
              <a:rPr lang="en-GB" sz="3200" b="1">
                <a:latin typeface="+mn-lt"/>
              </a:rPr>
              <a:t>Gartner ‘Magic Quadrant’</a:t>
            </a:r>
          </a:p>
          <a:p>
            <a:endParaRPr lang="en-GB" sz="3200" b="1">
              <a:latin typeface="+mn-lt"/>
            </a:endParaRPr>
          </a:p>
          <a:p>
            <a:r>
              <a:rPr lang="en-GB" sz="3200" b="1">
                <a:latin typeface="+mn-lt"/>
              </a:rPr>
              <a:t>Cloud Infrastructure and</a:t>
            </a:r>
          </a:p>
          <a:p>
            <a:r>
              <a:rPr lang="en-GB" sz="3200" b="1">
                <a:latin typeface="+mn-lt"/>
              </a:rPr>
              <a:t>Platform Providers</a:t>
            </a:r>
          </a:p>
        </p:txBody>
      </p:sp>
      <p:pic>
        <p:nvPicPr>
          <p:cNvPr id="4" name="Picture 2" descr="Magic Quadrant for Cloud Infrastructure as a Service, Worldwide">
            <a:extLst>
              <a:ext uri="{FF2B5EF4-FFF2-40B4-BE49-F238E27FC236}">
                <a16:creationId xmlns:a16="http://schemas.microsoft.com/office/drawing/2014/main" id="{8AD00BAE-5EC4-197B-7EF6-D32B30C44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912" y="379413"/>
            <a:ext cx="6219653" cy="621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04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1548F3-717D-468C-8B5C-407537791E49}"/>
              </a:ext>
            </a:extLst>
          </p:cNvPr>
          <p:cNvSpPr>
            <a:spLocks noGrp="1"/>
          </p:cNvSpPr>
          <p:nvPr>
            <p:ph type="body" sz="quarter" idx="10"/>
          </p:nvPr>
        </p:nvSpPr>
        <p:spPr/>
        <p:txBody>
          <a:bodyPr/>
          <a:lstStyle/>
          <a:p>
            <a:r>
              <a:rPr lang="en-US"/>
              <a:t>What is being Tested?</a:t>
            </a:r>
            <a:endParaRPr lang="en-GB"/>
          </a:p>
        </p:txBody>
      </p:sp>
      <p:sp>
        <p:nvSpPr>
          <p:cNvPr id="4" name="Slide Number Placeholder 3">
            <a:extLst>
              <a:ext uri="{FF2B5EF4-FFF2-40B4-BE49-F238E27FC236}">
                <a16:creationId xmlns:a16="http://schemas.microsoft.com/office/drawing/2014/main" id="{502BC435-6A69-4D2D-9AC5-7121F5E368E2}"/>
              </a:ext>
            </a:extLst>
          </p:cNvPr>
          <p:cNvSpPr>
            <a:spLocks noGrp="1"/>
          </p:cNvSpPr>
          <p:nvPr>
            <p:ph type="sldNum" sz="quarter" idx="4"/>
          </p:nvPr>
        </p:nvSpPr>
        <p:spPr/>
        <p:txBody>
          <a:bodyPr/>
          <a:lstStyle/>
          <a:p>
            <a:fld id="{EF892D59-8F09-EF4B-AD6D-DA609442F868}" type="slidenum">
              <a:rPr lang="en-GB" smtClean="0"/>
              <a:pPr/>
              <a:t>30</a:t>
            </a:fld>
            <a:endParaRPr lang="en-GB"/>
          </a:p>
        </p:txBody>
      </p:sp>
      <p:sp>
        <p:nvSpPr>
          <p:cNvPr id="7" name="TextBox 6">
            <a:extLst>
              <a:ext uri="{FF2B5EF4-FFF2-40B4-BE49-F238E27FC236}">
                <a16:creationId xmlns:a16="http://schemas.microsoft.com/office/drawing/2014/main" id="{57A3D470-4503-4F9C-8D7E-770470A36F6B}"/>
              </a:ext>
            </a:extLst>
          </p:cNvPr>
          <p:cNvSpPr txBox="1"/>
          <p:nvPr/>
        </p:nvSpPr>
        <p:spPr>
          <a:xfrm>
            <a:off x="4770836" y="2111243"/>
            <a:ext cx="2959999" cy="523220"/>
          </a:xfrm>
          <a:prstGeom prst="rect">
            <a:avLst/>
          </a:prstGeom>
          <a:noFill/>
        </p:spPr>
        <p:txBody>
          <a:bodyPr wrap="square" rtlCol="0">
            <a:spAutoFit/>
          </a:bodyPr>
          <a:lstStyle/>
          <a:p>
            <a:r>
              <a:rPr lang="en-US" sz="2800">
                <a:solidFill>
                  <a:schemeClr val="accent4"/>
                </a:solidFill>
              </a:rPr>
              <a:t>(The ‘what’)</a:t>
            </a:r>
            <a:endParaRPr lang="en-GB" sz="2800">
              <a:solidFill>
                <a:schemeClr val="accent4"/>
              </a:solidFill>
            </a:endParaRPr>
          </a:p>
        </p:txBody>
      </p:sp>
      <p:sp>
        <p:nvSpPr>
          <p:cNvPr id="10" name="TextBox 9">
            <a:extLst>
              <a:ext uri="{FF2B5EF4-FFF2-40B4-BE49-F238E27FC236}">
                <a16:creationId xmlns:a16="http://schemas.microsoft.com/office/drawing/2014/main" id="{0EBADF23-A40B-4A27-9EE0-C204BB82B482}"/>
              </a:ext>
            </a:extLst>
          </p:cNvPr>
          <p:cNvSpPr txBox="1"/>
          <p:nvPr/>
        </p:nvSpPr>
        <p:spPr>
          <a:xfrm>
            <a:off x="8543605" y="2111243"/>
            <a:ext cx="2808434" cy="523220"/>
          </a:xfrm>
          <a:prstGeom prst="rect">
            <a:avLst/>
          </a:prstGeom>
          <a:noFill/>
        </p:spPr>
        <p:txBody>
          <a:bodyPr wrap="square" rtlCol="0">
            <a:spAutoFit/>
          </a:bodyPr>
          <a:lstStyle/>
          <a:p>
            <a:r>
              <a:rPr lang="en-US" sz="2800">
                <a:solidFill>
                  <a:schemeClr val="accent4"/>
                </a:solidFill>
              </a:rPr>
              <a:t>(The ‘how’)</a:t>
            </a:r>
            <a:endParaRPr lang="en-GB" sz="2800">
              <a:solidFill>
                <a:schemeClr val="accent4"/>
              </a:solidFill>
            </a:endParaRPr>
          </a:p>
        </p:txBody>
      </p:sp>
      <p:sp>
        <p:nvSpPr>
          <p:cNvPr id="11" name="TextBox 10">
            <a:extLst>
              <a:ext uri="{FF2B5EF4-FFF2-40B4-BE49-F238E27FC236}">
                <a16:creationId xmlns:a16="http://schemas.microsoft.com/office/drawing/2014/main" id="{FAB64F3D-80F6-4FC8-8A68-BA4DC41372C8}"/>
              </a:ext>
            </a:extLst>
          </p:cNvPr>
          <p:cNvSpPr txBox="1"/>
          <p:nvPr/>
        </p:nvSpPr>
        <p:spPr>
          <a:xfrm>
            <a:off x="8543605" y="2721354"/>
            <a:ext cx="3162620" cy="3970318"/>
          </a:xfrm>
          <a:prstGeom prst="rect">
            <a:avLst/>
          </a:prstGeom>
          <a:noFill/>
        </p:spPr>
        <p:txBody>
          <a:bodyPr wrap="square" rtlCol="0">
            <a:spAutoFit/>
          </a:bodyPr>
          <a:lstStyle/>
          <a:p>
            <a:pPr marL="457200" indent="-457200">
              <a:buFont typeface="Arial" panose="020B0604020202020204" pitchFamily="34" charset="0"/>
              <a:buChar char="•"/>
            </a:pPr>
            <a:r>
              <a:rPr lang="en-US" sz="1600"/>
              <a:t>Performance</a:t>
            </a:r>
          </a:p>
          <a:p>
            <a:pPr marL="457200" indent="-457200">
              <a:buFont typeface="Arial" panose="020B0604020202020204" pitchFamily="34" charset="0"/>
              <a:buChar char="•"/>
            </a:pPr>
            <a:r>
              <a:rPr lang="en-US" sz="1600"/>
              <a:t>Usability</a:t>
            </a:r>
          </a:p>
          <a:p>
            <a:pPr marL="457200" indent="-457200">
              <a:buFont typeface="Arial" panose="020B0604020202020204" pitchFamily="34" charset="0"/>
              <a:buChar char="•"/>
            </a:pPr>
            <a:r>
              <a:rPr lang="en-US" sz="1600"/>
              <a:t>Accessibility</a:t>
            </a:r>
          </a:p>
          <a:p>
            <a:pPr marL="457200" indent="-457200">
              <a:buFont typeface="Arial" panose="020B0604020202020204" pitchFamily="34" charset="0"/>
              <a:buChar char="•"/>
            </a:pPr>
            <a:r>
              <a:rPr lang="en-US" sz="1600"/>
              <a:t>Capacity</a:t>
            </a:r>
          </a:p>
          <a:p>
            <a:pPr marL="457200" indent="-457200">
              <a:buFont typeface="Arial" panose="020B0604020202020204" pitchFamily="34" charset="0"/>
              <a:buChar char="•"/>
            </a:pPr>
            <a:r>
              <a:rPr lang="en-US" sz="1600"/>
              <a:t>Maintainability</a:t>
            </a:r>
          </a:p>
          <a:p>
            <a:pPr marL="457200" indent="-457200">
              <a:buFont typeface="Arial" panose="020B0604020202020204" pitchFamily="34" charset="0"/>
              <a:buChar char="•"/>
            </a:pPr>
            <a:r>
              <a:rPr lang="en-US" sz="1600"/>
              <a:t>Reliability</a:t>
            </a:r>
          </a:p>
          <a:p>
            <a:pPr marL="457200" indent="-457200">
              <a:buFont typeface="Arial" panose="020B0604020202020204" pitchFamily="34" charset="0"/>
              <a:buChar char="•"/>
            </a:pPr>
            <a:r>
              <a:rPr lang="en-US" sz="1600"/>
              <a:t>Scalability</a:t>
            </a:r>
          </a:p>
          <a:p>
            <a:pPr marL="457200" indent="-457200">
              <a:buFont typeface="Arial" panose="020B0604020202020204" pitchFamily="34" charset="0"/>
              <a:buChar char="•"/>
            </a:pPr>
            <a:r>
              <a:rPr lang="en-US" sz="1600"/>
              <a:t>Availability</a:t>
            </a:r>
          </a:p>
          <a:p>
            <a:pPr marL="457200" indent="-457200">
              <a:buFont typeface="Arial" panose="020B0604020202020204" pitchFamily="34" charset="0"/>
              <a:buChar char="•"/>
            </a:pPr>
            <a:r>
              <a:rPr lang="en-US" sz="1600"/>
              <a:t>Flexibility</a:t>
            </a:r>
          </a:p>
          <a:p>
            <a:pPr marL="457200" indent="-457200">
              <a:buFont typeface="Arial" panose="020B0604020202020204" pitchFamily="34" charset="0"/>
              <a:buChar char="•"/>
            </a:pPr>
            <a:r>
              <a:rPr lang="en-US" sz="1600"/>
              <a:t>Security</a:t>
            </a:r>
          </a:p>
          <a:p>
            <a:pPr marL="457200" indent="-457200">
              <a:buFont typeface="Arial" panose="020B0604020202020204" pitchFamily="34" charset="0"/>
              <a:buChar char="•"/>
            </a:pPr>
            <a:r>
              <a:rPr lang="en-US" sz="1600"/>
              <a:t>Portability</a:t>
            </a:r>
          </a:p>
          <a:p>
            <a:pPr marL="457200" indent="-457200">
              <a:buFont typeface="Arial" panose="020B0604020202020204" pitchFamily="34" charset="0"/>
              <a:buChar char="•"/>
            </a:pPr>
            <a:r>
              <a:rPr lang="en-US" sz="1600"/>
              <a:t>Interoperability</a:t>
            </a:r>
          </a:p>
          <a:p>
            <a:pPr marL="457200" indent="-457200">
              <a:buFont typeface="Arial" panose="020B0604020202020204" pitchFamily="34" charset="0"/>
              <a:buChar char="•"/>
            </a:pPr>
            <a:r>
              <a:rPr lang="en-US" sz="1600"/>
              <a:t>Reusability</a:t>
            </a:r>
          </a:p>
          <a:p>
            <a:pPr marL="457200" indent="-457200">
              <a:buFont typeface="Arial" panose="020B0604020202020204" pitchFamily="34" charset="0"/>
              <a:buChar char="•"/>
            </a:pPr>
            <a:endParaRPr lang="en-US" sz="1600"/>
          </a:p>
          <a:p>
            <a:endParaRPr lang="en-GB" sz="2800"/>
          </a:p>
        </p:txBody>
      </p:sp>
      <p:sp>
        <p:nvSpPr>
          <p:cNvPr id="12" name="TextBox 11">
            <a:extLst>
              <a:ext uri="{FF2B5EF4-FFF2-40B4-BE49-F238E27FC236}">
                <a16:creationId xmlns:a16="http://schemas.microsoft.com/office/drawing/2014/main" id="{180713B0-DE31-481B-8130-079BF4A96003}"/>
              </a:ext>
            </a:extLst>
          </p:cNvPr>
          <p:cNvSpPr txBox="1"/>
          <p:nvPr/>
        </p:nvSpPr>
        <p:spPr>
          <a:xfrm>
            <a:off x="4809147" y="2727324"/>
            <a:ext cx="3443731" cy="2308324"/>
          </a:xfrm>
          <a:prstGeom prst="rect">
            <a:avLst/>
          </a:prstGeom>
          <a:noFill/>
        </p:spPr>
        <p:txBody>
          <a:bodyPr wrap="square" rtlCol="0">
            <a:spAutoFit/>
          </a:bodyPr>
          <a:lstStyle/>
          <a:p>
            <a:pPr marL="457200" indent="-457200">
              <a:buFont typeface="Arial" panose="020B0604020202020204" pitchFamily="34" charset="0"/>
              <a:buChar char="•"/>
            </a:pPr>
            <a:r>
              <a:rPr lang="en-US" sz="1600"/>
              <a:t>What the system must do</a:t>
            </a:r>
          </a:p>
          <a:p>
            <a:pPr marL="457200" indent="-457200">
              <a:buFont typeface="Arial" panose="020B0604020202020204" pitchFamily="34" charset="0"/>
              <a:buChar char="•"/>
            </a:pPr>
            <a:r>
              <a:rPr lang="en-US" sz="1600"/>
              <a:t>Inputs</a:t>
            </a:r>
          </a:p>
          <a:p>
            <a:pPr marL="457200" indent="-457200">
              <a:buFont typeface="Arial" panose="020B0604020202020204" pitchFamily="34" charset="0"/>
              <a:buChar char="•"/>
            </a:pPr>
            <a:r>
              <a:rPr lang="en-US" sz="1600"/>
              <a:t>Outputs</a:t>
            </a:r>
          </a:p>
          <a:p>
            <a:pPr marL="457200" indent="-457200">
              <a:buFont typeface="Arial" panose="020B0604020202020204" pitchFamily="34" charset="0"/>
              <a:buChar char="•"/>
            </a:pPr>
            <a:r>
              <a:rPr lang="en-US" sz="1600"/>
              <a:t>Reports</a:t>
            </a:r>
          </a:p>
          <a:p>
            <a:pPr marL="457200" indent="-457200">
              <a:buFont typeface="Arial" panose="020B0604020202020204" pitchFamily="34" charset="0"/>
              <a:buChar char="•"/>
            </a:pPr>
            <a:r>
              <a:rPr lang="en-US" sz="1600"/>
              <a:t>Business rules</a:t>
            </a:r>
          </a:p>
          <a:p>
            <a:pPr marL="457200" indent="-457200">
              <a:buFont typeface="Arial" panose="020B0604020202020204" pitchFamily="34" charset="0"/>
              <a:buChar char="•"/>
            </a:pPr>
            <a:r>
              <a:rPr lang="en-US" sz="1600"/>
              <a:t>Compliance</a:t>
            </a:r>
          </a:p>
          <a:p>
            <a:pPr marL="457200" indent="-457200">
              <a:buFont typeface="Arial" panose="020B0604020202020204" pitchFamily="34" charset="0"/>
              <a:buChar char="•"/>
            </a:pPr>
            <a:r>
              <a:rPr lang="en-US" sz="1600"/>
              <a:t>Calculations</a:t>
            </a:r>
          </a:p>
          <a:p>
            <a:pPr marL="457200" indent="-457200">
              <a:buFont typeface="Arial" panose="020B0604020202020204" pitchFamily="34" charset="0"/>
              <a:buChar char="•"/>
            </a:pPr>
            <a:r>
              <a:rPr lang="en-US" sz="1600"/>
              <a:t>Transformations</a:t>
            </a:r>
          </a:p>
          <a:p>
            <a:pPr marL="457200" indent="-457200">
              <a:buFont typeface="Arial" panose="020B0604020202020204" pitchFamily="34" charset="0"/>
              <a:buChar char="•"/>
            </a:pPr>
            <a:r>
              <a:rPr lang="en-US" sz="1600"/>
              <a:t>Translations</a:t>
            </a:r>
          </a:p>
        </p:txBody>
      </p:sp>
      <p:sp>
        <p:nvSpPr>
          <p:cNvPr id="3" name="TextBox 2"/>
          <p:cNvSpPr txBox="1"/>
          <p:nvPr/>
        </p:nvSpPr>
        <p:spPr>
          <a:xfrm>
            <a:off x="8543605" y="977604"/>
            <a:ext cx="3707476" cy="743690"/>
          </a:xfrm>
          <a:prstGeom prst="rect">
            <a:avLst/>
          </a:prstGeom>
        </p:spPr>
        <p:txBody>
          <a:bodyPr vert="horz" wrap="square" lIns="0" tIns="0" rIns="0" bIns="0" rtlCol="0" anchor="t" anchorCtr="0">
            <a:noAutofit/>
          </a:bodyPr>
          <a:lstStyle/>
          <a:p>
            <a:pPr algn="l"/>
            <a:r>
              <a:rPr lang="en-GB" sz="3200" b="1"/>
              <a:t>Non-functional Requirements</a:t>
            </a:r>
          </a:p>
        </p:txBody>
      </p:sp>
      <p:sp>
        <p:nvSpPr>
          <p:cNvPr id="13" name="TextBox 12"/>
          <p:cNvSpPr txBox="1"/>
          <p:nvPr/>
        </p:nvSpPr>
        <p:spPr>
          <a:xfrm>
            <a:off x="4836129" y="1046881"/>
            <a:ext cx="3707476" cy="743690"/>
          </a:xfrm>
          <a:prstGeom prst="rect">
            <a:avLst/>
          </a:prstGeom>
        </p:spPr>
        <p:txBody>
          <a:bodyPr vert="horz" wrap="square" lIns="0" tIns="0" rIns="0" bIns="0" rtlCol="0" anchor="t" anchorCtr="0">
            <a:noAutofit/>
          </a:bodyPr>
          <a:lstStyle/>
          <a:p>
            <a:pPr algn="l"/>
            <a:r>
              <a:rPr lang="en-GB" sz="3200" b="1"/>
              <a:t>Functional</a:t>
            </a:r>
          </a:p>
          <a:p>
            <a:pPr algn="l"/>
            <a:r>
              <a:rPr lang="en-GB" sz="3200" b="1"/>
              <a:t>Requirements</a:t>
            </a:r>
          </a:p>
        </p:txBody>
      </p:sp>
    </p:spTree>
    <p:extLst>
      <p:ext uri="{BB962C8B-B14F-4D97-AF65-F5344CB8AC3E}">
        <p14:creationId xmlns:p14="http://schemas.microsoft.com/office/powerpoint/2010/main" val="42840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0" y="1349985"/>
            <a:ext cx="3996813" cy="2751999"/>
          </a:xfrm>
        </p:spPr>
        <p:txBody>
          <a:bodyPr/>
          <a:lstStyle/>
          <a:p>
            <a:r>
              <a:rPr lang="en-US"/>
              <a:t>data visualisation in the cloud</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31</a:t>
            </a:fld>
            <a:endParaRPr lang="en-GB" sz="1000"/>
          </a:p>
        </p:txBody>
      </p:sp>
      <p:pic>
        <p:nvPicPr>
          <p:cNvPr id="5" name="Picture 4">
            <a:extLst>
              <a:ext uri="{FF2B5EF4-FFF2-40B4-BE49-F238E27FC236}">
                <a16:creationId xmlns:a16="http://schemas.microsoft.com/office/drawing/2014/main" id="{18EDC957-97F3-065A-6D35-B49DDAAAE47D}"/>
              </a:ext>
            </a:extLst>
          </p:cNvPr>
          <p:cNvPicPr>
            <a:picLocks noChangeAspect="1"/>
          </p:cNvPicPr>
          <p:nvPr/>
        </p:nvPicPr>
        <p:blipFill>
          <a:blip r:embed="rId3"/>
          <a:stretch>
            <a:fillRect/>
          </a:stretch>
        </p:blipFill>
        <p:spPr>
          <a:xfrm>
            <a:off x="4104284" y="1149757"/>
            <a:ext cx="7937619" cy="3640045"/>
          </a:xfrm>
          <a:prstGeom prst="rect">
            <a:avLst/>
          </a:prstGeom>
          <a:ln>
            <a:solidFill>
              <a:schemeClr val="accent1"/>
            </a:solidFill>
          </a:ln>
        </p:spPr>
      </p:pic>
    </p:spTree>
    <p:extLst>
      <p:ext uri="{BB962C8B-B14F-4D97-AF65-F5344CB8AC3E}">
        <p14:creationId xmlns:p14="http://schemas.microsoft.com/office/powerpoint/2010/main" val="3009090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150097" y="1349985"/>
            <a:ext cx="3846716" cy="2751999"/>
          </a:xfrm>
        </p:spPr>
        <p:txBody>
          <a:bodyPr/>
          <a:lstStyle/>
          <a:p>
            <a:r>
              <a:rPr lang="en-US"/>
              <a:t>usage monitoring</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32</a:t>
            </a:fld>
            <a:endParaRPr lang="en-GB" sz="1000"/>
          </a:p>
        </p:txBody>
      </p:sp>
      <p:pic>
        <p:nvPicPr>
          <p:cNvPr id="7" name="Picture 6">
            <a:extLst>
              <a:ext uri="{FF2B5EF4-FFF2-40B4-BE49-F238E27FC236}">
                <a16:creationId xmlns:a16="http://schemas.microsoft.com/office/drawing/2014/main" id="{CFB87716-BAFC-9C2D-8974-273600A93DD3}"/>
              </a:ext>
            </a:extLst>
          </p:cNvPr>
          <p:cNvPicPr>
            <a:picLocks noChangeAspect="1"/>
          </p:cNvPicPr>
          <p:nvPr/>
        </p:nvPicPr>
        <p:blipFill>
          <a:blip r:embed="rId3"/>
          <a:stretch>
            <a:fillRect/>
          </a:stretch>
        </p:blipFill>
        <p:spPr>
          <a:xfrm>
            <a:off x="4314312" y="326322"/>
            <a:ext cx="7727591" cy="2047326"/>
          </a:xfrm>
          <a:prstGeom prst="rect">
            <a:avLst/>
          </a:prstGeom>
        </p:spPr>
      </p:pic>
      <p:pic>
        <p:nvPicPr>
          <p:cNvPr id="9" name="Picture 8">
            <a:extLst>
              <a:ext uri="{FF2B5EF4-FFF2-40B4-BE49-F238E27FC236}">
                <a16:creationId xmlns:a16="http://schemas.microsoft.com/office/drawing/2014/main" id="{F0DFAC27-0417-B63F-39E2-65613706EFFA}"/>
              </a:ext>
            </a:extLst>
          </p:cNvPr>
          <p:cNvPicPr>
            <a:picLocks noChangeAspect="1"/>
          </p:cNvPicPr>
          <p:nvPr/>
        </p:nvPicPr>
        <p:blipFill>
          <a:blip r:embed="rId4"/>
          <a:stretch>
            <a:fillRect/>
          </a:stretch>
        </p:blipFill>
        <p:spPr>
          <a:xfrm>
            <a:off x="5217480" y="2725984"/>
            <a:ext cx="5921253" cy="3010161"/>
          </a:xfrm>
          <a:prstGeom prst="rect">
            <a:avLst/>
          </a:prstGeom>
        </p:spPr>
      </p:pic>
      <p:sp>
        <p:nvSpPr>
          <p:cNvPr id="12" name="TextBox 11">
            <a:extLst>
              <a:ext uri="{FF2B5EF4-FFF2-40B4-BE49-F238E27FC236}">
                <a16:creationId xmlns:a16="http://schemas.microsoft.com/office/drawing/2014/main" id="{3B380F6A-828D-BD50-6E51-EB9CCA06866F}"/>
              </a:ext>
            </a:extLst>
          </p:cNvPr>
          <p:cNvSpPr txBox="1"/>
          <p:nvPr/>
        </p:nvSpPr>
        <p:spPr>
          <a:xfrm>
            <a:off x="9320981" y="6056381"/>
            <a:ext cx="6164824" cy="369332"/>
          </a:xfrm>
          <a:prstGeom prst="rect">
            <a:avLst/>
          </a:prstGeom>
          <a:noFill/>
        </p:spPr>
        <p:txBody>
          <a:bodyPr wrap="square">
            <a:spAutoFit/>
          </a:bodyPr>
          <a:lstStyle/>
          <a:p>
            <a:r>
              <a:rPr lang="en-GB"/>
              <a:t>https://calculator.aws</a:t>
            </a:r>
          </a:p>
        </p:txBody>
      </p:sp>
      <p:pic>
        <p:nvPicPr>
          <p:cNvPr id="5" name="Picture 3" descr="Logo&#10;&#10;Description automatically generated">
            <a:extLst>
              <a:ext uri="{FF2B5EF4-FFF2-40B4-BE49-F238E27FC236}">
                <a16:creationId xmlns:a16="http://schemas.microsoft.com/office/drawing/2014/main" id="{F5585A8E-595A-BDBF-FB96-E4E7DE725EF5}"/>
              </a:ext>
            </a:extLst>
          </p:cNvPr>
          <p:cNvPicPr>
            <a:picLocks noChangeAspect="1"/>
          </p:cNvPicPr>
          <p:nvPr/>
        </p:nvPicPr>
        <p:blipFill>
          <a:blip r:embed="rId5"/>
          <a:stretch>
            <a:fillRect/>
          </a:stretch>
        </p:blipFill>
        <p:spPr>
          <a:xfrm>
            <a:off x="11382375" y="79375"/>
            <a:ext cx="700943" cy="700943"/>
          </a:xfrm>
          <a:prstGeom prst="rect">
            <a:avLst/>
          </a:prstGeom>
        </p:spPr>
      </p:pic>
    </p:spTree>
    <p:extLst>
      <p:ext uri="{BB962C8B-B14F-4D97-AF65-F5344CB8AC3E}">
        <p14:creationId xmlns:p14="http://schemas.microsoft.com/office/powerpoint/2010/main" val="47515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150097" y="1349985"/>
            <a:ext cx="3846716" cy="2751999"/>
          </a:xfrm>
        </p:spPr>
        <p:txBody>
          <a:bodyPr/>
          <a:lstStyle/>
          <a:p>
            <a:r>
              <a:rPr lang="en-US"/>
              <a:t>billing</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33</a:t>
            </a:fld>
            <a:endParaRPr lang="en-GB" sz="1000"/>
          </a:p>
        </p:txBody>
      </p:sp>
      <p:pic>
        <p:nvPicPr>
          <p:cNvPr id="5" name="Picture 4">
            <a:extLst>
              <a:ext uri="{FF2B5EF4-FFF2-40B4-BE49-F238E27FC236}">
                <a16:creationId xmlns:a16="http://schemas.microsoft.com/office/drawing/2014/main" id="{AA70EABD-76DC-552E-E7AF-8EA7DBF59107}"/>
              </a:ext>
            </a:extLst>
          </p:cNvPr>
          <p:cNvPicPr>
            <a:picLocks noChangeAspect="1"/>
          </p:cNvPicPr>
          <p:nvPr/>
        </p:nvPicPr>
        <p:blipFill>
          <a:blip r:embed="rId3"/>
          <a:stretch>
            <a:fillRect/>
          </a:stretch>
        </p:blipFill>
        <p:spPr>
          <a:xfrm>
            <a:off x="4352970" y="671728"/>
            <a:ext cx="7439153" cy="3788981"/>
          </a:xfrm>
          <a:prstGeom prst="rect">
            <a:avLst/>
          </a:prstGeom>
          <a:ln>
            <a:solidFill>
              <a:schemeClr val="accent1"/>
            </a:solidFill>
          </a:ln>
        </p:spPr>
      </p:pic>
    </p:spTree>
    <p:extLst>
      <p:ext uri="{BB962C8B-B14F-4D97-AF65-F5344CB8AC3E}">
        <p14:creationId xmlns:p14="http://schemas.microsoft.com/office/powerpoint/2010/main" val="356220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17987" y="2885102"/>
            <a:ext cx="7595419" cy="1905823"/>
          </a:xfrm>
        </p:spPr>
        <p:txBody>
          <a:bodyPr/>
          <a:lstStyle/>
          <a:p>
            <a:r>
              <a:rPr lang="en-GB" dirty="0"/>
              <a:t>first steps with AWS</a:t>
            </a:r>
          </a:p>
        </p:txBody>
      </p:sp>
    </p:spTree>
    <p:extLst>
      <p:ext uri="{BB962C8B-B14F-4D97-AF65-F5344CB8AC3E}">
        <p14:creationId xmlns:p14="http://schemas.microsoft.com/office/powerpoint/2010/main" val="251736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150097" y="1349985"/>
            <a:ext cx="3846716" cy="2751999"/>
          </a:xfrm>
        </p:spPr>
        <p:txBody>
          <a:bodyPr/>
          <a:lstStyle/>
          <a:p>
            <a:r>
              <a:rPr lang="en-US" dirty="0"/>
              <a:t>log into your console</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35</a:t>
            </a:fld>
            <a:endParaRPr lang="en-GB" sz="1000"/>
          </a:p>
        </p:txBody>
      </p:sp>
    </p:spTree>
    <p:extLst>
      <p:ext uri="{BB962C8B-B14F-4D97-AF65-F5344CB8AC3E}">
        <p14:creationId xmlns:p14="http://schemas.microsoft.com/office/powerpoint/2010/main" val="21104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8F8EC-5C1A-47C6-A10A-6ED704FCE24C}"/>
              </a:ext>
            </a:extLst>
          </p:cNvPr>
          <p:cNvSpPr>
            <a:spLocks noGrp="1"/>
          </p:cNvSpPr>
          <p:nvPr>
            <p:ph type="body" sz="quarter" idx="10"/>
          </p:nvPr>
        </p:nvSpPr>
        <p:spPr/>
        <p:txBody>
          <a:bodyPr/>
          <a:lstStyle/>
          <a:p>
            <a:r>
              <a:rPr lang="en-US"/>
              <a:t>Overview</a:t>
            </a:r>
            <a:endParaRPr lang="en-GB"/>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4</a:t>
            </a:fld>
            <a:endParaRPr lang="en-GB" sz="1000"/>
          </a:p>
        </p:txBody>
      </p:sp>
      <p:sp>
        <p:nvSpPr>
          <p:cNvPr id="3" name="Text Placeholder 2">
            <a:extLst>
              <a:ext uri="{FF2B5EF4-FFF2-40B4-BE49-F238E27FC236}">
                <a16:creationId xmlns:a16="http://schemas.microsoft.com/office/drawing/2014/main" id="{F9C58E23-6710-44F7-90E4-7947FC46B0F9}"/>
              </a:ext>
            </a:extLst>
          </p:cNvPr>
          <p:cNvSpPr>
            <a:spLocks noGrp="1"/>
          </p:cNvSpPr>
          <p:nvPr>
            <p:ph type="body" sz="quarter" idx="15"/>
          </p:nvPr>
        </p:nvSpPr>
        <p:spPr>
          <a:xfrm>
            <a:off x="4636931" y="768959"/>
            <a:ext cx="7103609" cy="5641365"/>
          </a:xfrm>
        </p:spPr>
        <p:txBody>
          <a:bodyPr/>
          <a:lstStyle/>
          <a:p>
            <a:r>
              <a:rPr lang="en-GB" sz="2000"/>
              <a:t>When transitioning local data architecture processes to Cloud we would consider:</a:t>
            </a:r>
            <a:br>
              <a:rPr lang="en-GB" sz="2000"/>
            </a:br>
            <a:endParaRPr lang="en-GB" sz="2000"/>
          </a:p>
          <a:p>
            <a:pPr marL="342900" indent="-342900">
              <a:buFont typeface="Arial" panose="020B0604020202020204" pitchFamily="34" charset="0"/>
              <a:buChar char="•"/>
            </a:pPr>
            <a:r>
              <a:rPr lang="en-GB" sz="2000"/>
              <a:t>functional differences in cloud computing</a:t>
            </a:r>
          </a:p>
          <a:p>
            <a:endParaRPr lang="en-GB" sz="2000"/>
          </a:p>
          <a:p>
            <a:pPr marL="342900" indent="-342900">
              <a:buFont typeface="Arial" panose="020B0604020202020204" pitchFamily="34" charset="0"/>
              <a:buChar char="•"/>
            </a:pPr>
            <a:r>
              <a:rPr lang="en-GB" sz="2000"/>
              <a:t>compute, storage choices</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user role configuration </a:t>
            </a:r>
          </a:p>
          <a:p>
            <a:endParaRPr lang="en-GB" sz="2000"/>
          </a:p>
          <a:p>
            <a:pPr marL="342900" indent="-342900">
              <a:buFont typeface="Arial" panose="020B0604020202020204" pitchFamily="34" charset="0"/>
              <a:buChar char="•"/>
            </a:pPr>
            <a:r>
              <a:rPr lang="en-GB" sz="2000"/>
              <a:t>testing and visibility </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41833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37B94-252B-4C77-90C1-1E4790A9F55D}"/>
              </a:ext>
            </a:extLst>
          </p:cNvPr>
          <p:cNvSpPr>
            <a:spLocks noGrp="1"/>
          </p:cNvSpPr>
          <p:nvPr>
            <p:ph type="body" sz="quarter" idx="10"/>
          </p:nvPr>
        </p:nvSpPr>
        <p:spPr>
          <a:xfrm>
            <a:off x="830723" y="1457445"/>
            <a:ext cx="3443732" cy="2751999"/>
          </a:xfrm>
        </p:spPr>
        <p:txBody>
          <a:bodyPr/>
          <a:lstStyle/>
          <a:p>
            <a:r>
              <a:rPr lang="en-US">
                <a:latin typeface="Montserrat Black"/>
              </a:rPr>
              <a:t>will the </a:t>
            </a:r>
            <a:r>
              <a:rPr lang="en-US" err="1">
                <a:latin typeface="Montserrat Black"/>
              </a:rPr>
              <a:t>DAlc</a:t>
            </a:r>
            <a:r>
              <a:rPr lang="en-US">
                <a:latin typeface="Montserrat Black"/>
              </a:rPr>
              <a:t> alter once in the cloud?</a:t>
            </a:r>
            <a:endParaRPr lang="en-GB">
              <a:latin typeface="Montserrat Black"/>
            </a:endParaRPr>
          </a:p>
        </p:txBody>
      </p:sp>
      <p:graphicFrame>
        <p:nvGraphicFramePr>
          <p:cNvPr id="5" name="Diagram 4">
            <a:extLst>
              <a:ext uri="{FF2B5EF4-FFF2-40B4-BE49-F238E27FC236}">
                <a16:creationId xmlns:a16="http://schemas.microsoft.com/office/drawing/2014/main" id="{823DB6E3-41A9-41E8-8708-6155D539C652}"/>
              </a:ext>
            </a:extLst>
          </p:cNvPr>
          <p:cNvGraphicFramePr/>
          <p:nvPr>
            <p:extLst>
              <p:ext uri="{D42A27DB-BD31-4B8C-83A1-F6EECF244321}">
                <p14:modId xmlns:p14="http://schemas.microsoft.com/office/powerpoint/2010/main" val="4104168764"/>
              </p:ext>
            </p:extLst>
          </p:nvPr>
        </p:nvGraphicFramePr>
        <p:xfrm>
          <a:off x="4848340" y="1444016"/>
          <a:ext cx="643900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106248EE-4AC5-441C-825B-B64258D590F3}"/>
              </a:ext>
            </a:extLst>
          </p:cNvPr>
          <p:cNvGrpSpPr/>
          <p:nvPr/>
        </p:nvGrpSpPr>
        <p:grpSpPr>
          <a:xfrm>
            <a:off x="4218761" y="653404"/>
            <a:ext cx="2281792" cy="933152"/>
            <a:chOff x="2114847" y="1515"/>
            <a:chExt cx="1866304" cy="933152"/>
          </a:xfrm>
          <a:solidFill>
            <a:schemeClr val="tx1"/>
          </a:solidFill>
        </p:grpSpPr>
        <p:sp>
          <p:nvSpPr>
            <p:cNvPr id="7" name="Rectangle: Rounded Corners 6">
              <a:extLst>
                <a:ext uri="{FF2B5EF4-FFF2-40B4-BE49-F238E27FC236}">
                  <a16:creationId xmlns:a16="http://schemas.microsoft.com/office/drawing/2014/main" id="{060E8C24-2636-45B2-AB3C-7B4460DFFEA4}"/>
                </a:ext>
              </a:extLst>
            </p:cNvPr>
            <p:cNvSpPr/>
            <p:nvPr/>
          </p:nvSpPr>
          <p:spPr>
            <a:xfrm>
              <a:off x="2114847" y="1515"/>
              <a:ext cx="1866304" cy="93315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3A3016D-EDB9-46E5-85D7-2F7F4ED48E77}"/>
                </a:ext>
              </a:extLst>
            </p:cNvPr>
            <p:cNvSpPr txBox="1"/>
            <p:nvPr/>
          </p:nvSpPr>
          <p:spPr>
            <a:xfrm>
              <a:off x="2160400" y="47068"/>
              <a:ext cx="1775198" cy="8420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200" kern="1200"/>
                <a:t>Initiation</a:t>
              </a:r>
            </a:p>
          </p:txBody>
        </p:sp>
      </p:grpSp>
      <p:sp>
        <p:nvSpPr>
          <p:cNvPr id="9" name="Arrow: Right 8">
            <a:extLst>
              <a:ext uri="{FF2B5EF4-FFF2-40B4-BE49-F238E27FC236}">
                <a16:creationId xmlns:a16="http://schemas.microsoft.com/office/drawing/2014/main" id="{51335611-4ECA-4AE5-A199-E05E72000EF4}"/>
              </a:ext>
            </a:extLst>
          </p:cNvPr>
          <p:cNvSpPr/>
          <p:nvPr/>
        </p:nvSpPr>
        <p:spPr>
          <a:xfrm rot="3292929">
            <a:off x="5407426" y="1842321"/>
            <a:ext cx="707418" cy="43419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6F286DDE-7049-4F42-856D-4BB284DC9DBC}"/>
              </a:ext>
            </a:extLst>
          </p:cNvPr>
          <p:cNvSpPr/>
          <p:nvPr/>
        </p:nvSpPr>
        <p:spPr>
          <a:xfrm rot="3292929">
            <a:off x="10280700" y="4924078"/>
            <a:ext cx="707418" cy="43419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73A9302D-84AD-490D-A0D1-F640DA66BD2A}"/>
              </a:ext>
            </a:extLst>
          </p:cNvPr>
          <p:cNvGrpSpPr/>
          <p:nvPr/>
        </p:nvGrpSpPr>
        <p:grpSpPr>
          <a:xfrm>
            <a:off x="9881664" y="5578161"/>
            <a:ext cx="2281792" cy="933152"/>
            <a:chOff x="2114847" y="1515"/>
            <a:chExt cx="1866304" cy="933152"/>
          </a:xfrm>
          <a:solidFill>
            <a:schemeClr val="accent1"/>
          </a:solidFill>
        </p:grpSpPr>
        <p:sp>
          <p:nvSpPr>
            <p:cNvPr id="12" name="Rectangle: Rounded Corners 11">
              <a:extLst>
                <a:ext uri="{FF2B5EF4-FFF2-40B4-BE49-F238E27FC236}">
                  <a16:creationId xmlns:a16="http://schemas.microsoft.com/office/drawing/2014/main" id="{DDCF13DD-8C61-4C6C-B0FE-528F037E4CE9}"/>
                </a:ext>
              </a:extLst>
            </p:cNvPr>
            <p:cNvSpPr/>
            <p:nvPr/>
          </p:nvSpPr>
          <p:spPr>
            <a:xfrm>
              <a:off x="2114847" y="1515"/>
              <a:ext cx="1866304" cy="93315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0C148008-6BB0-4F79-B1B1-50CF5553EA4D}"/>
                </a:ext>
              </a:extLst>
            </p:cNvPr>
            <p:cNvSpPr txBox="1"/>
            <p:nvPr/>
          </p:nvSpPr>
          <p:spPr>
            <a:xfrm>
              <a:off x="2160400" y="47068"/>
              <a:ext cx="1775198" cy="8420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200" kern="1200"/>
                <a:t>Maintain</a:t>
              </a:r>
            </a:p>
          </p:txBody>
        </p:sp>
      </p:grpSp>
      <p:pic>
        <p:nvPicPr>
          <p:cNvPr id="14" name="Graphic 13" descr="Lights On with solid fill">
            <a:extLst>
              <a:ext uri="{FF2B5EF4-FFF2-40B4-BE49-F238E27FC236}">
                <a16:creationId xmlns:a16="http://schemas.microsoft.com/office/drawing/2014/main" id="{7F03BC18-24DC-6F00-7EDD-AA53F5BB0B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524" y="1508369"/>
            <a:ext cx="914400" cy="914400"/>
          </a:xfrm>
          <a:prstGeom prst="rect">
            <a:avLst/>
          </a:prstGeom>
        </p:spPr>
      </p:pic>
      <p:pic>
        <p:nvPicPr>
          <p:cNvPr id="3" name="Picture 3" descr="Logo&#10;&#10;Description automatically generated">
            <a:extLst>
              <a:ext uri="{FF2B5EF4-FFF2-40B4-BE49-F238E27FC236}">
                <a16:creationId xmlns:a16="http://schemas.microsoft.com/office/drawing/2014/main" id="{D6E480C4-287C-A100-BCB5-8B900E584617}"/>
              </a:ext>
            </a:extLst>
          </p:cNvPr>
          <p:cNvPicPr>
            <a:picLocks noChangeAspect="1"/>
          </p:cNvPicPr>
          <p:nvPr/>
        </p:nvPicPr>
        <p:blipFill>
          <a:blip r:embed="rId10"/>
          <a:stretch>
            <a:fillRect/>
          </a:stretch>
        </p:blipFill>
        <p:spPr>
          <a:xfrm>
            <a:off x="11382375" y="79375"/>
            <a:ext cx="700943" cy="700943"/>
          </a:xfrm>
          <a:prstGeom prst="rect">
            <a:avLst/>
          </a:prstGeom>
        </p:spPr>
      </p:pic>
    </p:spTree>
    <p:extLst>
      <p:ext uri="{BB962C8B-B14F-4D97-AF65-F5344CB8AC3E}">
        <p14:creationId xmlns:p14="http://schemas.microsoft.com/office/powerpoint/2010/main" val="209180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93055" y="2899851"/>
            <a:ext cx="8272519" cy="1905823"/>
          </a:xfrm>
        </p:spPr>
        <p:txBody>
          <a:bodyPr/>
          <a:lstStyle/>
          <a:p>
            <a:r>
              <a:rPr lang="en-GB"/>
              <a:t>functional differences </a:t>
            </a:r>
          </a:p>
        </p:txBody>
      </p:sp>
    </p:spTree>
    <p:extLst>
      <p:ext uri="{BB962C8B-B14F-4D97-AF65-F5344CB8AC3E}">
        <p14:creationId xmlns:p14="http://schemas.microsoft.com/office/powerpoint/2010/main" val="224114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a new cost model</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7</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r>
              <a:rPr lang="en-GB" sz="2800"/>
              <a:t>operationally consume resources</a:t>
            </a:r>
          </a:p>
          <a:p>
            <a:pPr marL="285750" indent="-285750">
              <a:buFont typeface="Arial" panose="020B0604020202020204" pitchFamily="34" charset="0"/>
              <a:buChar char="•"/>
            </a:pPr>
            <a:endParaRPr lang="en-GB" sz="2800"/>
          </a:p>
          <a:p>
            <a:pPr marL="457200" indent="-457200">
              <a:buFont typeface="Wingdings" panose="05000000000000000000" pitchFamily="2" charset="2"/>
              <a:buChar char="ü"/>
            </a:pPr>
            <a:r>
              <a:rPr lang="en-GB" sz="2800"/>
              <a:t>variable instead of fixed </a:t>
            </a:r>
            <a:r>
              <a:rPr lang="en-GB" sz="2800" err="1"/>
              <a:t>OpEx</a:t>
            </a:r>
            <a:r>
              <a:rPr lang="en-GB" sz="2800"/>
              <a:t> model </a:t>
            </a:r>
          </a:p>
          <a:p>
            <a:pPr marL="457200" indent="-457200">
              <a:buFont typeface="Wingdings" panose="05000000000000000000" pitchFamily="2" charset="2"/>
              <a:buChar char="ü"/>
            </a:pPr>
            <a:endParaRPr lang="en-GB" sz="2800"/>
          </a:p>
          <a:p>
            <a:pPr marL="457200" indent="-457200">
              <a:buFont typeface="Wingdings" panose="05000000000000000000" pitchFamily="2" charset="2"/>
              <a:buChar char="ü"/>
            </a:pPr>
            <a:r>
              <a:rPr lang="en-GB" sz="2800"/>
              <a:t>scalability </a:t>
            </a:r>
          </a:p>
          <a:p>
            <a:pPr marL="457200" indent="-457200">
              <a:buFont typeface="Wingdings" panose="05000000000000000000" pitchFamily="2" charset="2"/>
              <a:buChar char="ü"/>
            </a:pPr>
            <a:endParaRPr lang="en-GB" sz="2800"/>
          </a:p>
          <a:p>
            <a:pPr marL="457200" indent="-457200">
              <a:buFont typeface="Wingdings" panose="05000000000000000000" pitchFamily="2" charset="2"/>
              <a:buChar char="ü"/>
            </a:pPr>
            <a:r>
              <a:rPr lang="en-GB" sz="2800"/>
              <a:t>disposability </a:t>
            </a:r>
          </a:p>
          <a:p>
            <a:endParaRPr lang="en-GB" sz="2000"/>
          </a:p>
        </p:txBody>
      </p:sp>
      <p:pic>
        <p:nvPicPr>
          <p:cNvPr id="6" name="Graphic 5" descr="Piggy Bank outline">
            <a:extLst>
              <a:ext uri="{FF2B5EF4-FFF2-40B4-BE49-F238E27FC236}">
                <a16:creationId xmlns:a16="http://schemas.microsoft.com/office/drawing/2014/main" id="{57B8CF33-0B42-D90E-B9C8-73CBE9A4D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7406" y="2811498"/>
            <a:ext cx="2343479" cy="2343479"/>
          </a:xfrm>
          <a:prstGeom prst="rect">
            <a:avLst/>
          </a:prstGeom>
        </p:spPr>
      </p:pic>
    </p:spTree>
    <p:extLst>
      <p:ext uri="{BB962C8B-B14F-4D97-AF65-F5344CB8AC3E}">
        <p14:creationId xmlns:p14="http://schemas.microsoft.com/office/powerpoint/2010/main" val="265018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tweaking and optimizing </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8</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r>
              <a:rPr lang="en-GB" sz="2800"/>
              <a:t>continuous resource management</a:t>
            </a:r>
          </a:p>
          <a:p>
            <a:pPr marL="285750" indent="-285750">
              <a:buFont typeface="Arial" panose="020B0604020202020204" pitchFamily="34" charset="0"/>
              <a:buChar char="•"/>
            </a:pPr>
            <a:endParaRPr lang="en-GB" sz="2800"/>
          </a:p>
          <a:p>
            <a:pPr marL="457200" indent="-457200">
              <a:buFont typeface="Wingdings" panose="05000000000000000000" pitchFamily="2" charset="2"/>
              <a:buChar char="ü"/>
            </a:pPr>
            <a:r>
              <a:rPr lang="en-GB" sz="2800"/>
              <a:t>options to restore or replace </a:t>
            </a:r>
          </a:p>
          <a:p>
            <a:pPr marL="457200" indent="-457200">
              <a:buFont typeface="Wingdings" panose="05000000000000000000" pitchFamily="2" charset="2"/>
              <a:buChar char="ü"/>
            </a:pPr>
            <a:endParaRPr lang="en-GB" sz="2800"/>
          </a:p>
          <a:p>
            <a:pPr marL="457200" indent="-457200">
              <a:buFont typeface="Wingdings" panose="05000000000000000000" pitchFamily="2" charset="2"/>
              <a:buChar char="ü"/>
            </a:pPr>
            <a:r>
              <a:rPr lang="en-GB" sz="2800"/>
              <a:t>servers provisioned on demand for batch processing</a:t>
            </a:r>
          </a:p>
          <a:p>
            <a:pPr marL="457200" indent="-457200">
              <a:buFont typeface="Wingdings" panose="05000000000000000000" pitchFamily="2" charset="2"/>
              <a:buChar char="ü"/>
            </a:pPr>
            <a:endParaRPr lang="en-GB" sz="2800"/>
          </a:p>
          <a:p>
            <a:endParaRPr lang="en-GB" sz="2000"/>
          </a:p>
        </p:txBody>
      </p:sp>
      <p:pic>
        <p:nvPicPr>
          <p:cNvPr id="6" name="Graphic 5" descr="Settings outline">
            <a:extLst>
              <a:ext uri="{FF2B5EF4-FFF2-40B4-BE49-F238E27FC236}">
                <a16:creationId xmlns:a16="http://schemas.microsoft.com/office/drawing/2014/main" id="{0F6883B8-E76D-C616-2A1E-685E7E474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6027" y="4101984"/>
            <a:ext cx="2232458" cy="2232458"/>
          </a:xfrm>
          <a:prstGeom prst="rect">
            <a:avLst/>
          </a:prstGeom>
        </p:spPr>
      </p:pic>
    </p:spTree>
    <p:extLst>
      <p:ext uri="{BB962C8B-B14F-4D97-AF65-F5344CB8AC3E}">
        <p14:creationId xmlns:p14="http://schemas.microsoft.com/office/powerpoint/2010/main" val="376853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a:t>but…. where in the world is it?</a:t>
            </a:r>
            <a:endParaRPr lang="en-GB"/>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9</a:t>
            </a:fld>
            <a:endParaRPr lang="en-GB" sz="100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endParaRPr lang="en-GB" sz="2800"/>
          </a:p>
          <a:p>
            <a:endParaRPr lang="en-GB" sz="2000"/>
          </a:p>
        </p:txBody>
      </p:sp>
      <p:sp>
        <p:nvSpPr>
          <p:cNvPr id="6" name="TextBox 5">
            <a:extLst>
              <a:ext uri="{FF2B5EF4-FFF2-40B4-BE49-F238E27FC236}">
                <a16:creationId xmlns:a16="http://schemas.microsoft.com/office/drawing/2014/main" id="{B0AA7AA7-C1AE-C4AD-A583-5E3BB1720BB9}"/>
              </a:ext>
            </a:extLst>
          </p:cNvPr>
          <p:cNvSpPr txBox="1"/>
          <p:nvPr/>
        </p:nvSpPr>
        <p:spPr>
          <a:xfrm>
            <a:off x="4663316" y="5267494"/>
            <a:ext cx="7528684" cy="307777"/>
          </a:xfrm>
          <a:prstGeom prst="rect">
            <a:avLst/>
          </a:prstGeom>
          <a:noFill/>
        </p:spPr>
        <p:txBody>
          <a:bodyPr wrap="square">
            <a:spAutoFit/>
          </a:bodyPr>
          <a:lstStyle/>
          <a:p>
            <a:r>
              <a:rPr lang="en-GB" sz="1400"/>
              <a:t>image credited to : https://aws.amazon.com/about-aws/global-infrastructure/</a:t>
            </a:r>
          </a:p>
        </p:txBody>
      </p:sp>
      <p:pic>
        <p:nvPicPr>
          <p:cNvPr id="7" name="Picture 6" descr="A picture containing dark, image">
            <a:extLst>
              <a:ext uri="{FF2B5EF4-FFF2-40B4-BE49-F238E27FC236}">
                <a16:creationId xmlns:a16="http://schemas.microsoft.com/office/drawing/2014/main" id="{FC1FE41B-0646-8724-AE0B-1252162D7ACE}"/>
              </a:ext>
            </a:extLst>
          </p:cNvPr>
          <p:cNvPicPr>
            <a:picLocks noChangeAspect="1"/>
          </p:cNvPicPr>
          <p:nvPr/>
        </p:nvPicPr>
        <p:blipFill>
          <a:blip r:embed="rId3"/>
          <a:stretch>
            <a:fillRect/>
          </a:stretch>
        </p:blipFill>
        <p:spPr>
          <a:xfrm>
            <a:off x="3955052" y="1066516"/>
            <a:ext cx="7983400" cy="4083785"/>
          </a:xfrm>
          <a:prstGeom prst="rect">
            <a:avLst/>
          </a:prstGeom>
        </p:spPr>
      </p:pic>
    </p:spTree>
    <p:extLst>
      <p:ext uri="{BB962C8B-B14F-4D97-AF65-F5344CB8AC3E}">
        <p14:creationId xmlns:p14="http://schemas.microsoft.com/office/powerpoint/2010/main" val="28981657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7" ma:contentTypeDescription="Create a new document." ma:contentTypeScope="" ma:versionID="bd22d754e06e106b23880a54a117b940">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SharedWithUsers xmlns="9e706368-9a73-4dcc-9221-b8fc62424fbc">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5A694B-7F89-4985-9B06-F54B9FD7C5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48C177D-8930-4CE7-B892-EC306B91C362"/>
    <ds:schemaRef ds:uri="http://www.w3.org/XML/1998/namespace"/>
    <ds:schemaRef ds:uri="http://purl.org/dc/dcmitype/"/>
    <ds:schemaRef ds:uri="ceed27fb-8f78-4880-a905-723daa81eca1"/>
    <ds:schemaRef ds:uri="3cf4cf88-21af-4b6b-9d6b-47b2c5bac800"/>
    <ds:schemaRef ds:uri="9e706368-9a73-4dcc-9221-b8fc62424fbc"/>
    <ds:schemaRef ds:uri="eb7c3fc1-ccd5-477b-94a4-7b6dc96a8d59"/>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5713</Words>
  <Application>Microsoft Office PowerPoint</Application>
  <PresentationFormat>Widescreen</PresentationFormat>
  <Paragraphs>508</Paragraphs>
  <Slides>35</Slides>
  <Notes>33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35</vt:i4>
      </vt:variant>
    </vt:vector>
  </HeadingPairs>
  <TitlesOfParts>
    <vt:vector size="49" baseType="lpstr">
      <vt:lpstr>Amazon Ember</vt:lpstr>
      <vt:lpstr>Amazon Ember Light</vt:lpstr>
      <vt:lpstr>AmazonEmber</vt:lpstr>
      <vt:lpstr>Arial</vt:lpstr>
      <vt:lpstr>Calibri</vt:lpstr>
      <vt:lpstr>Krana Fat B</vt:lpstr>
      <vt:lpstr>Montserrat</vt:lpstr>
      <vt:lpstr>Montserrat Black</vt:lpstr>
      <vt:lpstr>Wingdings</vt:lpstr>
      <vt:lpstr>Master_Primary_Colors</vt:lpstr>
      <vt:lpstr>Master_Red_and_Purple</vt:lpstr>
      <vt:lpstr>Master_Yellow_and_Orange</vt:lpstr>
      <vt:lpstr>Master_Blue</vt:lpstr>
      <vt:lpstr>Master_Neutral</vt:lpstr>
      <vt:lpstr>Working in the Cloud  </vt:lpstr>
      <vt:lpstr>PowerPoint Presentation</vt:lpstr>
      <vt:lpstr>PowerPoint Presentation</vt:lpstr>
      <vt:lpstr>PowerPoint Presentation</vt:lpstr>
      <vt:lpstr>PowerPoint Presentation</vt:lpstr>
      <vt:lpstr>functional differences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users + roles</vt:lpstr>
      <vt:lpstr>PowerPoint Presentation</vt:lpstr>
      <vt:lpstr>PowerPoint Presentation</vt:lpstr>
      <vt:lpstr>PowerPoint Presentation</vt:lpstr>
      <vt:lpstr>ongoing visibility</vt:lpstr>
      <vt:lpstr>PowerPoint Presentation</vt:lpstr>
      <vt:lpstr>PowerPoint Presentation</vt:lpstr>
      <vt:lpstr>PowerPoint Presentation</vt:lpstr>
      <vt:lpstr>PowerPoint Presentation</vt:lpstr>
      <vt:lpstr>PowerPoint Presentation</vt:lpstr>
      <vt:lpstr>PowerPoint Presentation</vt:lpstr>
      <vt:lpstr>first steps with AWS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integration deliverables</dc:title>
  <dc:creator>Spore, Hayley</dc:creator>
  <cp:lastModifiedBy>Davies, Sian</cp:lastModifiedBy>
  <cp:revision>4</cp:revision>
  <dcterms:created xsi:type="dcterms:W3CDTF">2021-08-11T12:43:23Z</dcterms:created>
  <dcterms:modified xsi:type="dcterms:W3CDTF">2023-04-04T16:33:19Z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BookType">
    <vt:lpwstr>4</vt:lpwstr>
  </property>
  <property fmtid="{D5CDD505-2E9C-101B-9397-08002B2CF9AE}" pid="4" name="Order">
    <vt:r8>281100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